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91" r:id="rId3"/>
    <p:sldId id="294" r:id="rId4"/>
    <p:sldId id="293" r:id="rId5"/>
    <p:sldId id="292" r:id="rId6"/>
    <p:sldId id="257" r:id="rId7"/>
    <p:sldId id="289" r:id="rId8"/>
    <p:sldId id="288" r:id="rId9"/>
    <p:sldId id="259" r:id="rId10"/>
    <p:sldId id="261" r:id="rId11"/>
    <p:sldId id="263" r:id="rId12"/>
    <p:sldId id="265" r:id="rId13"/>
    <p:sldId id="295"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2EB"/>
    <a:srgbClr val="B7DBF3"/>
    <a:srgbClr val="CDE6F7"/>
    <a:srgbClr val="AADACA"/>
    <a:srgbClr val="412468"/>
    <a:srgbClr val="412688"/>
    <a:srgbClr val="7F5CA3"/>
    <a:srgbClr val="FDC41F"/>
    <a:srgbClr val="6BBFA3"/>
    <a:srgbClr val="F06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AD6EB-AD4A-4D8B-BDA4-7B13B087021F}" v="879" dt="2024-10-09T08:38:45.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26"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38B35-F6C6-4C1F-8501-426E394339C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410889BA-9BF5-4226-801E-0FEE2826A1A8}">
      <dgm:prSet phldrT="[Text]" custT="1"/>
      <dgm:spPr/>
      <dgm:t>
        <a:bodyPr/>
        <a:lstStyle/>
        <a:p>
          <a:r>
            <a:rPr lang="en-GB" sz="2400" b="1"/>
            <a:t>It’s good for business</a:t>
          </a:r>
        </a:p>
      </dgm:t>
    </dgm:pt>
    <dgm:pt modelId="{7216F727-AF4E-4A75-A96E-93A83EB38BE0}" type="parTrans" cxnId="{29995A0A-BF2E-4C96-8849-B481CA213B70}">
      <dgm:prSet/>
      <dgm:spPr/>
      <dgm:t>
        <a:bodyPr/>
        <a:lstStyle/>
        <a:p>
          <a:endParaRPr lang="en-GB"/>
        </a:p>
      </dgm:t>
    </dgm:pt>
    <dgm:pt modelId="{44301568-E435-405D-8551-BBB0EBE1E292}" type="sibTrans" cxnId="{29995A0A-BF2E-4C96-8849-B481CA213B70}">
      <dgm:prSet/>
      <dgm:spPr/>
      <dgm:t>
        <a:bodyPr/>
        <a:lstStyle/>
        <a:p>
          <a:endParaRPr lang="en-GB"/>
        </a:p>
      </dgm:t>
    </dgm:pt>
    <dgm:pt modelId="{DDE92513-83E6-4722-ACBE-A6952B6BF6A1}">
      <dgm:prSet phldrT="[Text]"/>
      <dgm:spPr/>
      <dgm:t>
        <a:bodyPr/>
        <a:lstStyle/>
        <a:p>
          <a:pPr>
            <a:buNone/>
          </a:pPr>
          <a:r>
            <a:rPr lang="en-GB" i="1"/>
            <a:t>‘By 2040, it’s predicted that 63p in every pound spent by consumers in the UK will be spent by someone aged 50 or over: it’s estimated that total spending by this group will be worth £550 billion.’</a:t>
          </a:r>
          <a:endParaRPr lang="en-GB"/>
        </a:p>
      </dgm:t>
    </dgm:pt>
    <dgm:pt modelId="{3D27BA98-B7C2-4613-857A-61ABAB15BA21}" type="parTrans" cxnId="{DD079023-13B3-48F4-BD81-7C0E95E7A722}">
      <dgm:prSet/>
      <dgm:spPr/>
      <dgm:t>
        <a:bodyPr/>
        <a:lstStyle/>
        <a:p>
          <a:endParaRPr lang="en-GB"/>
        </a:p>
      </dgm:t>
    </dgm:pt>
    <dgm:pt modelId="{276776B0-9F23-4AE5-8D15-118551C6C0EC}" type="sibTrans" cxnId="{DD079023-13B3-48F4-BD81-7C0E95E7A722}">
      <dgm:prSet/>
      <dgm:spPr/>
      <dgm:t>
        <a:bodyPr/>
        <a:lstStyle/>
        <a:p>
          <a:endParaRPr lang="en-GB"/>
        </a:p>
      </dgm:t>
    </dgm:pt>
    <dgm:pt modelId="{3F6D46FB-07AE-4608-A2CC-392A29CCD0FB}">
      <dgm:prSet phldrT="[Text]" custT="1"/>
      <dgm:spPr/>
      <dgm:t>
        <a:bodyPr/>
        <a:lstStyle/>
        <a:p>
          <a:r>
            <a:rPr lang="en-GB" sz="2400" b="1"/>
            <a:t>It’s good for wider society</a:t>
          </a:r>
        </a:p>
      </dgm:t>
    </dgm:pt>
    <dgm:pt modelId="{933B62F4-601F-4AB9-9B61-362077DC40A6}" type="parTrans" cxnId="{3BED1AE5-EF33-4A7C-8764-681000AA2794}">
      <dgm:prSet/>
      <dgm:spPr/>
      <dgm:t>
        <a:bodyPr/>
        <a:lstStyle/>
        <a:p>
          <a:endParaRPr lang="en-GB"/>
        </a:p>
      </dgm:t>
    </dgm:pt>
    <dgm:pt modelId="{6F971455-C3FD-4E21-ACCA-ABD093089B76}" type="sibTrans" cxnId="{3BED1AE5-EF33-4A7C-8764-681000AA2794}">
      <dgm:prSet/>
      <dgm:spPr/>
      <dgm:t>
        <a:bodyPr/>
        <a:lstStyle/>
        <a:p>
          <a:endParaRPr lang="en-GB"/>
        </a:p>
      </dgm:t>
    </dgm:pt>
    <dgm:pt modelId="{62F61447-425F-4D12-A08E-1494E29689C3}">
      <dgm:prSet phldrT="[Text]"/>
      <dgm:spPr/>
      <dgm:t>
        <a:bodyPr/>
        <a:lstStyle/>
        <a:p>
          <a:pPr algn="ctr">
            <a:buNone/>
          </a:pPr>
          <a:r>
            <a:rPr lang="en-GB"/>
            <a:t>Supporting people to stay in work, contribute to their communities for longer, and spend their money locally.</a:t>
          </a:r>
        </a:p>
      </dgm:t>
    </dgm:pt>
    <dgm:pt modelId="{33E608DC-D9E4-4FC0-B2E6-4667B1998965}" type="parTrans" cxnId="{026DF7DA-F5FF-403B-B92B-DA67C49752A5}">
      <dgm:prSet/>
      <dgm:spPr/>
      <dgm:t>
        <a:bodyPr/>
        <a:lstStyle/>
        <a:p>
          <a:endParaRPr lang="en-GB"/>
        </a:p>
      </dgm:t>
    </dgm:pt>
    <dgm:pt modelId="{98796CC3-9BFB-4878-A414-829B2E43A585}" type="sibTrans" cxnId="{026DF7DA-F5FF-403B-B92B-DA67C49752A5}">
      <dgm:prSet/>
      <dgm:spPr/>
      <dgm:t>
        <a:bodyPr/>
        <a:lstStyle/>
        <a:p>
          <a:endParaRPr lang="en-GB"/>
        </a:p>
      </dgm:t>
    </dgm:pt>
    <dgm:pt modelId="{CA0BD65C-30AA-4712-B082-F62E6802EE6A}">
      <dgm:prSet phldrT="[Text]" custT="1"/>
      <dgm:spPr/>
      <dgm:t>
        <a:bodyPr/>
        <a:lstStyle/>
        <a:p>
          <a:r>
            <a:rPr lang="en-GB" sz="2400" b="1"/>
            <a:t>To comply with the law</a:t>
          </a:r>
        </a:p>
      </dgm:t>
    </dgm:pt>
    <dgm:pt modelId="{A46A98B7-3D86-4E12-AE3D-1AE40A370F82}" type="parTrans" cxnId="{E4EBAF54-70E4-4AD3-97B4-D8ED4239DA87}">
      <dgm:prSet/>
      <dgm:spPr/>
      <dgm:t>
        <a:bodyPr/>
        <a:lstStyle/>
        <a:p>
          <a:endParaRPr lang="en-GB"/>
        </a:p>
      </dgm:t>
    </dgm:pt>
    <dgm:pt modelId="{2F5F3CD5-6BBE-407E-9CC9-C2CD83A73BDB}" type="sibTrans" cxnId="{E4EBAF54-70E4-4AD3-97B4-D8ED4239DA87}">
      <dgm:prSet/>
      <dgm:spPr/>
      <dgm:t>
        <a:bodyPr/>
        <a:lstStyle/>
        <a:p>
          <a:endParaRPr lang="en-GB"/>
        </a:p>
      </dgm:t>
    </dgm:pt>
    <dgm:pt modelId="{92B3BF62-4340-4B90-816E-43F267C6DF02}">
      <dgm:prSet phldrT="[Text]"/>
      <dgm:spPr/>
      <dgm:t>
        <a:bodyPr/>
        <a:lstStyle/>
        <a:p>
          <a:pPr algn="ctr">
            <a:buNone/>
          </a:pPr>
          <a:r>
            <a:rPr lang="en-GB"/>
            <a:t>Business and public sector organisations have a legal duty under the Equality Act 2010 and Public Sector Equality Duty.</a:t>
          </a:r>
        </a:p>
      </dgm:t>
    </dgm:pt>
    <dgm:pt modelId="{2F546995-9685-44E9-BA92-D30D53BF2942}" type="parTrans" cxnId="{7EB6AC97-7A9E-463C-8361-CA5C28DCB08F}">
      <dgm:prSet/>
      <dgm:spPr/>
      <dgm:t>
        <a:bodyPr/>
        <a:lstStyle/>
        <a:p>
          <a:endParaRPr lang="en-GB"/>
        </a:p>
      </dgm:t>
    </dgm:pt>
    <dgm:pt modelId="{FADD042C-D1F5-4DA9-ABC1-1909DD433E27}" type="sibTrans" cxnId="{7EB6AC97-7A9E-463C-8361-CA5C28DCB08F}">
      <dgm:prSet/>
      <dgm:spPr/>
      <dgm:t>
        <a:bodyPr/>
        <a:lstStyle/>
        <a:p>
          <a:endParaRPr lang="en-GB"/>
        </a:p>
      </dgm:t>
    </dgm:pt>
    <dgm:pt modelId="{EA3FF0C4-796E-487F-9DB4-D1FDA904E5F4}" type="pres">
      <dgm:prSet presAssocID="{E1B38B35-F6C6-4C1F-8501-426E394339C0}" presName="Name0" presStyleCnt="0">
        <dgm:presLayoutVars>
          <dgm:dir/>
          <dgm:animLvl val="lvl"/>
          <dgm:resizeHandles val="exact"/>
        </dgm:presLayoutVars>
      </dgm:prSet>
      <dgm:spPr/>
    </dgm:pt>
    <dgm:pt modelId="{6C995875-B78C-4AFB-B587-4329131360D9}" type="pres">
      <dgm:prSet presAssocID="{410889BA-9BF5-4226-801E-0FEE2826A1A8}" presName="linNode" presStyleCnt="0"/>
      <dgm:spPr/>
    </dgm:pt>
    <dgm:pt modelId="{5132BCCC-B01E-4EF0-B996-AABEC94D2D66}" type="pres">
      <dgm:prSet presAssocID="{410889BA-9BF5-4226-801E-0FEE2826A1A8}" presName="parentText" presStyleLbl="node1" presStyleIdx="0" presStyleCnt="3" custLinFactNeighborX="-309" custLinFactNeighborY="-2564">
        <dgm:presLayoutVars>
          <dgm:chMax val="1"/>
          <dgm:bulletEnabled val="1"/>
        </dgm:presLayoutVars>
      </dgm:prSet>
      <dgm:spPr/>
    </dgm:pt>
    <dgm:pt modelId="{F767FE47-EDA5-4851-8294-6AF2F5398707}" type="pres">
      <dgm:prSet presAssocID="{410889BA-9BF5-4226-801E-0FEE2826A1A8}" presName="descendantText" presStyleLbl="alignAccFollowNode1" presStyleIdx="0" presStyleCnt="3">
        <dgm:presLayoutVars>
          <dgm:bulletEnabled val="1"/>
        </dgm:presLayoutVars>
      </dgm:prSet>
      <dgm:spPr/>
    </dgm:pt>
    <dgm:pt modelId="{29C23299-5B2F-42CE-96F7-ABFED61BDF3D}" type="pres">
      <dgm:prSet presAssocID="{44301568-E435-405D-8551-BBB0EBE1E292}" presName="sp" presStyleCnt="0"/>
      <dgm:spPr/>
    </dgm:pt>
    <dgm:pt modelId="{431633DD-4197-4C92-B6C1-0D1FAACB18D9}" type="pres">
      <dgm:prSet presAssocID="{3F6D46FB-07AE-4608-A2CC-392A29CCD0FB}" presName="linNode" presStyleCnt="0"/>
      <dgm:spPr/>
    </dgm:pt>
    <dgm:pt modelId="{8B424721-A7EC-46F8-9F22-645A97149F57}" type="pres">
      <dgm:prSet presAssocID="{3F6D46FB-07AE-4608-A2CC-392A29CCD0FB}" presName="parentText" presStyleLbl="node1" presStyleIdx="1" presStyleCnt="3">
        <dgm:presLayoutVars>
          <dgm:chMax val="1"/>
          <dgm:bulletEnabled val="1"/>
        </dgm:presLayoutVars>
      </dgm:prSet>
      <dgm:spPr/>
    </dgm:pt>
    <dgm:pt modelId="{5DEEE788-FFF6-4E7C-B2D9-2CB59B546CC1}" type="pres">
      <dgm:prSet presAssocID="{3F6D46FB-07AE-4608-A2CC-392A29CCD0FB}" presName="descendantText" presStyleLbl="alignAccFollowNode1" presStyleIdx="1" presStyleCnt="3">
        <dgm:presLayoutVars>
          <dgm:bulletEnabled val="1"/>
        </dgm:presLayoutVars>
      </dgm:prSet>
      <dgm:spPr/>
    </dgm:pt>
    <dgm:pt modelId="{A1505A01-2085-441C-AB6B-A42F2DF5A022}" type="pres">
      <dgm:prSet presAssocID="{6F971455-C3FD-4E21-ACCA-ABD093089B76}" presName="sp" presStyleCnt="0"/>
      <dgm:spPr/>
    </dgm:pt>
    <dgm:pt modelId="{9CB9E609-253B-4CA9-95D5-8748EA08EA4B}" type="pres">
      <dgm:prSet presAssocID="{CA0BD65C-30AA-4712-B082-F62E6802EE6A}" presName="linNode" presStyleCnt="0"/>
      <dgm:spPr/>
    </dgm:pt>
    <dgm:pt modelId="{C871D848-E38B-4B76-B0B9-97745604C3F0}" type="pres">
      <dgm:prSet presAssocID="{CA0BD65C-30AA-4712-B082-F62E6802EE6A}" presName="parentText" presStyleLbl="node1" presStyleIdx="2" presStyleCnt="3">
        <dgm:presLayoutVars>
          <dgm:chMax val="1"/>
          <dgm:bulletEnabled val="1"/>
        </dgm:presLayoutVars>
      </dgm:prSet>
      <dgm:spPr/>
    </dgm:pt>
    <dgm:pt modelId="{D2F29D85-CC10-46CC-9F1B-CFB4E8442474}" type="pres">
      <dgm:prSet presAssocID="{CA0BD65C-30AA-4712-B082-F62E6802EE6A}" presName="descendantText" presStyleLbl="alignAccFollowNode1" presStyleIdx="2" presStyleCnt="3">
        <dgm:presLayoutVars>
          <dgm:bulletEnabled val="1"/>
        </dgm:presLayoutVars>
      </dgm:prSet>
      <dgm:spPr/>
    </dgm:pt>
  </dgm:ptLst>
  <dgm:cxnLst>
    <dgm:cxn modelId="{29995A0A-BF2E-4C96-8849-B481CA213B70}" srcId="{E1B38B35-F6C6-4C1F-8501-426E394339C0}" destId="{410889BA-9BF5-4226-801E-0FEE2826A1A8}" srcOrd="0" destOrd="0" parTransId="{7216F727-AF4E-4A75-A96E-93A83EB38BE0}" sibTransId="{44301568-E435-405D-8551-BBB0EBE1E292}"/>
    <dgm:cxn modelId="{DD079023-13B3-48F4-BD81-7C0E95E7A722}" srcId="{410889BA-9BF5-4226-801E-0FEE2826A1A8}" destId="{DDE92513-83E6-4722-ACBE-A6952B6BF6A1}" srcOrd="0" destOrd="0" parTransId="{3D27BA98-B7C2-4613-857A-61ABAB15BA21}" sibTransId="{276776B0-9F23-4AE5-8D15-118551C6C0EC}"/>
    <dgm:cxn modelId="{F7B2F63B-5BC1-48FB-9DE5-A944239DC5A2}" type="presOf" srcId="{92B3BF62-4340-4B90-816E-43F267C6DF02}" destId="{D2F29D85-CC10-46CC-9F1B-CFB4E8442474}" srcOrd="0" destOrd="0" presId="urn:microsoft.com/office/officeart/2005/8/layout/vList5"/>
    <dgm:cxn modelId="{6EEB0267-CCA4-4C22-B677-7450C8DE1DF6}" type="presOf" srcId="{DDE92513-83E6-4722-ACBE-A6952B6BF6A1}" destId="{F767FE47-EDA5-4851-8294-6AF2F5398707}" srcOrd="0" destOrd="0" presId="urn:microsoft.com/office/officeart/2005/8/layout/vList5"/>
    <dgm:cxn modelId="{C88AB667-8F93-4BDD-B7C7-A870F80690FA}" type="presOf" srcId="{410889BA-9BF5-4226-801E-0FEE2826A1A8}" destId="{5132BCCC-B01E-4EF0-B996-AABEC94D2D66}" srcOrd="0" destOrd="0" presId="urn:microsoft.com/office/officeart/2005/8/layout/vList5"/>
    <dgm:cxn modelId="{BA39C768-27D0-458A-8FD9-78C047B75196}" type="presOf" srcId="{CA0BD65C-30AA-4712-B082-F62E6802EE6A}" destId="{C871D848-E38B-4B76-B0B9-97745604C3F0}" srcOrd="0" destOrd="0" presId="urn:microsoft.com/office/officeart/2005/8/layout/vList5"/>
    <dgm:cxn modelId="{E4EBAF54-70E4-4AD3-97B4-D8ED4239DA87}" srcId="{E1B38B35-F6C6-4C1F-8501-426E394339C0}" destId="{CA0BD65C-30AA-4712-B082-F62E6802EE6A}" srcOrd="2" destOrd="0" parTransId="{A46A98B7-3D86-4E12-AE3D-1AE40A370F82}" sibTransId="{2F5F3CD5-6BBE-407E-9CC9-C2CD83A73BDB}"/>
    <dgm:cxn modelId="{4E06FF82-6424-438A-8604-A8538FEA2A67}" type="presOf" srcId="{E1B38B35-F6C6-4C1F-8501-426E394339C0}" destId="{EA3FF0C4-796E-487F-9DB4-D1FDA904E5F4}" srcOrd="0" destOrd="0" presId="urn:microsoft.com/office/officeart/2005/8/layout/vList5"/>
    <dgm:cxn modelId="{7EB6AC97-7A9E-463C-8361-CA5C28DCB08F}" srcId="{CA0BD65C-30AA-4712-B082-F62E6802EE6A}" destId="{92B3BF62-4340-4B90-816E-43F267C6DF02}" srcOrd="0" destOrd="0" parTransId="{2F546995-9685-44E9-BA92-D30D53BF2942}" sibTransId="{FADD042C-D1F5-4DA9-ABC1-1909DD433E27}"/>
    <dgm:cxn modelId="{6D4AC29C-E861-4B03-BF69-97B5216A9352}" type="presOf" srcId="{3F6D46FB-07AE-4608-A2CC-392A29CCD0FB}" destId="{8B424721-A7EC-46F8-9F22-645A97149F57}" srcOrd="0" destOrd="0" presId="urn:microsoft.com/office/officeart/2005/8/layout/vList5"/>
    <dgm:cxn modelId="{026DF7DA-F5FF-403B-B92B-DA67C49752A5}" srcId="{3F6D46FB-07AE-4608-A2CC-392A29CCD0FB}" destId="{62F61447-425F-4D12-A08E-1494E29689C3}" srcOrd="0" destOrd="0" parTransId="{33E608DC-D9E4-4FC0-B2E6-4667B1998965}" sibTransId="{98796CC3-9BFB-4878-A414-829B2E43A585}"/>
    <dgm:cxn modelId="{3BED1AE5-EF33-4A7C-8764-681000AA2794}" srcId="{E1B38B35-F6C6-4C1F-8501-426E394339C0}" destId="{3F6D46FB-07AE-4608-A2CC-392A29CCD0FB}" srcOrd="1" destOrd="0" parTransId="{933B62F4-601F-4AB9-9B61-362077DC40A6}" sibTransId="{6F971455-C3FD-4E21-ACCA-ABD093089B76}"/>
    <dgm:cxn modelId="{7AB601EC-AC7B-49FA-B3A2-660FA6B88A3F}" type="presOf" srcId="{62F61447-425F-4D12-A08E-1494E29689C3}" destId="{5DEEE788-FFF6-4E7C-B2D9-2CB59B546CC1}" srcOrd="0" destOrd="0" presId="urn:microsoft.com/office/officeart/2005/8/layout/vList5"/>
    <dgm:cxn modelId="{5E99D020-D6B7-4D89-8F93-85F72907C68D}" type="presParOf" srcId="{EA3FF0C4-796E-487F-9DB4-D1FDA904E5F4}" destId="{6C995875-B78C-4AFB-B587-4329131360D9}" srcOrd="0" destOrd="0" presId="urn:microsoft.com/office/officeart/2005/8/layout/vList5"/>
    <dgm:cxn modelId="{C0038A34-AFC8-45DC-84F1-702C3A3ADF1E}" type="presParOf" srcId="{6C995875-B78C-4AFB-B587-4329131360D9}" destId="{5132BCCC-B01E-4EF0-B996-AABEC94D2D66}" srcOrd="0" destOrd="0" presId="urn:microsoft.com/office/officeart/2005/8/layout/vList5"/>
    <dgm:cxn modelId="{ED1DB656-BF03-453F-B939-C2CDB30E76BF}" type="presParOf" srcId="{6C995875-B78C-4AFB-B587-4329131360D9}" destId="{F767FE47-EDA5-4851-8294-6AF2F5398707}" srcOrd="1" destOrd="0" presId="urn:microsoft.com/office/officeart/2005/8/layout/vList5"/>
    <dgm:cxn modelId="{75FF7018-5268-436F-9CC5-B9CC2C1D2685}" type="presParOf" srcId="{EA3FF0C4-796E-487F-9DB4-D1FDA904E5F4}" destId="{29C23299-5B2F-42CE-96F7-ABFED61BDF3D}" srcOrd="1" destOrd="0" presId="urn:microsoft.com/office/officeart/2005/8/layout/vList5"/>
    <dgm:cxn modelId="{BF3DBEC8-CB41-46F0-BAEA-A7C9ABCC5D95}" type="presParOf" srcId="{EA3FF0C4-796E-487F-9DB4-D1FDA904E5F4}" destId="{431633DD-4197-4C92-B6C1-0D1FAACB18D9}" srcOrd="2" destOrd="0" presId="urn:microsoft.com/office/officeart/2005/8/layout/vList5"/>
    <dgm:cxn modelId="{DD120F04-E4AC-4543-A2F8-C029D385128D}" type="presParOf" srcId="{431633DD-4197-4C92-B6C1-0D1FAACB18D9}" destId="{8B424721-A7EC-46F8-9F22-645A97149F57}" srcOrd="0" destOrd="0" presId="urn:microsoft.com/office/officeart/2005/8/layout/vList5"/>
    <dgm:cxn modelId="{19F45496-BF2E-470B-B351-7B5734E109A4}" type="presParOf" srcId="{431633DD-4197-4C92-B6C1-0D1FAACB18D9}" destId="{5DEEE788-FFF6-4E7C-B2D9-2CB59B546CC1}" srcOrd="1" destOrd="0" presId="urn:microsoft.com/office/officeart/2005/8/layout/vList5"/>
    <dgm:cxn modelId="{ADC25CB8-E1BA-4ECB-93DD-FDFAA6BC6683}" type="presParOf" srcId="{EA3FF0C4-796E-487F-9DB4-D1FDA904E5F4}" destId="{A1505A01-2085-441C-AB6B-A42F2DF5A022}" srcOrd="3" destOrd="0" presId="urn:microsoft.com/office/officeart/2005/8/layout/vList5"/>
    <dgm:cxn modelId="{F7FFD964-C456-4416-9F6B-F275AE9E687D}" type="presParOf" srcId="{EA3FF0C4-796E-487F-9DB4-D1FDA904E5F4}" destId="{9CB9E609-253B-4CA9-95D5-8748EA08EA4B}" srcOrd="4" destOrd="0" presId="urn:microsoft.com/office/officeart/2005/8/layout/vList5"/>
    <dgm:cxn modelId="{62956CF4-2281-4D18-8B09-009E0E5CE4FB}" type="presParOf" srcId="{9CB9E609-253B-4CA9-95D5-8748EA08EA4B}" destId="{C871D848-E38B-4B76-B0B9-97745604C3F0}" srcOrd="0" destOrd="0" presId="urn:microsoft.com/office/officeart/2005/8/layout/vList5"/>
    <dgm:cxn modelId="{8674EE31-1391-44D3-949F-0683BD535A38}" type="presParOf" srcId="{9CB9E609-253B-4CA9-95D5-8748EA08EA4B}" destId="{D2F29D85-CC10-46CC-9F1B-CFB4E844247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FE47-EDA5-4851-8294-6AF2F5398707}">
      <dsp:nvSpPr>
        <dsp:cNvPr id="0" name=""/>
        <dsp:cNvSpPr/>
      </dsp:nvSpPr>
      <dsp:spPr>
        <a:xfrm rot="5400000">
          <a:off x="6739441" y="-2786286"/>
          <a:ext cx="983695" cy="680591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None/>
          </a:pPr>
          <a:r>
            <a:rPr lang="en-GB" sz="1700" i="1" kern="1200"/>
            <a:t>‘By 2040, it’s predicted that 63p in every pound spent by consumers in the UK will be spent by someone aged 50 or over: it’s estimated that total spending by this group will be worth £550 billion.’</a:t>
          </a:r>
          <a:endParaRPr lang="en-GB" sz="1700" kern="1200"/>
        </a:p>
      </dsp:txBody>
      <dsp:txXfrm rot="-5400000">
        <a:off x="3828329" y="172846"/>
        <a:ext cx="6757899" cy="887655"/>
      </dsp:txXfrm>
    </dsp:sp>
    <dsp:sp modelId="{5132BCCC-B01E-4EF0-B996-AABEC94D2D66}">
      <dsp:nvSpPr>
        <dsp:cNvPr id="0" name=""/>
        <dsp:cNvSpPr/>
      </dsp:nvSpPr>
      <dsp:spPr>
        <a:xfrm>
          <a:off x="0" y="0"/>
          <a:ext cx="3828329" cy="122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a:t>It’s good for business</a:t>
          </a:r>
        </a:p>
      </dsp:txBody>
      <dsp:txXfrm>
        <a:off x="60025" y="60025"/>
        <a:ext cx="3708279" cy="1109569"/>
      </dsp:txXfrm>
    </dsp:sp>
    <dsp:sp modelId="{5DEEE788-FFF6-4E7C-B2D9-2CB59B546CC1}">
      <dsp:nvSpPr>
        <dsp:cNvPr id="0" name=""/>
        <dsp:cNvSpPr/>
      </dsp:nvSpPr>
      <dsp:spPr>
        <a:xfrm rot="5400000">
          <a:off x="6739441" y="-1495186"/>
          <a:ext cx="983695" cy="680591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ctr" defTabSz="755650">
            <a:lnSpc>
              <a:spcPct val="90000"/>
            </a:lnSpc>
            <a:spcBef>
              <a:spcPct val="0"/>
            </a:spcBef>
            <a:spcAft>
              <a:spcPct val="15000"/>
            </a:spcAft>
            <a:buNone/>
          </a:pPr>
          <a:r>
            <a:rPr lang="en-GB" sz="1700" kern="1200"/>
            <a:t>Supporting people to stay in work, contribute to their communities for longer, and spend their money locally.</a:t>
          </a:r>
        </a:p>
      </dsp:txBody>
      <dsp:txXfrm rot="-5400000">
        <a:off x="3828329" y="1463946"/>
        <a:ext cx="6757899" cy="887655"/>
      </dsp:txXfrm>
    </dsp:sp>
    <dsp:sp modelId="{8B424721-A7EC-46F8-9F22-645A97149F57}">
      <dsp:nvSpPr>
        <dsp:cNvPr id="0" name=""/>
        <dsp:cNvSpPr/>
      </dsp:nvSpPr>
      <dsp:spPr>
        <a:xfrm>
          <a:off x="0" y="1292963"/>
          <a:ext cx="3828329" cy="12296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a:t>It’s good for wider society</a:t>
          </a:r>
        </a:p>
      </dsp:txBody>
      <dsp:txXfrm>
        <a:off x="60025" y="1352988"/>
        <a:ext cx="3708279" cy="1109569"/>
      </dsp:txXfrm>
    </dsp:sp>
    <dsp:sp modelId="{D2F29D85-CC10-46CC-9F1B-CFB4E8442474}">
      <dsp:nvSpPr>
        <dsp:cNvPr id="0" name=""/>
        <dsp:cNvSpPr/>
      </dsp:nvSpPr>
      <dsp:spPr>
        <a:xfrm rot="5400000">
          <a:off x="6739441" y="-204085"/>
          <a:ext cx="983695" cy="680591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ctr" defTabSz="755650">
            <a:lnSpc>
              <a:spcPct val="90000"/>
            </a:lnSpc>
            <a:spcBef>
              <a:spcPct val="0"/>
            </a:spcBef>
            <a:spcAft>
              <a:spcPct val="15000"/>
            </a:spcAft>
            <a:buNone/>
          </a:pPr>
          <a:r>
            <a:rPr lang="en-GB" sz="1700" kern="1200"/>
            <a:t>Business and public sector organisations have a legal duty under the Equality Act 2010 and Public Sector Equality Duty.</a:t>
          </a:r>
        </a:p>
      </dsp:txBody>
      <dsp:txXfrm rot="-5400000">
        <a:off x="3828329" y="2755047"/>
        <a:ext cx="6757899" cy="887655"/>
      </dsp:txXfrm>
    </dsp:sp>
    <dsp:sp modelId="{C871D848-E38B-4B76-B0B9-97745604C3F0}">
      <dsp:nvSpPr>
        <dsp:cNvPr id="0" name=""/>
        <dsp:cNvSpPr/>
      </dsp:nvSpPr>
      <dsp:spPr>
        <a:xfrm>
          <a:off x="0" y="2584064"/>
          <a:ext cx="3828329" cy="12296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a:t>To comply with the law</a:t>
          </a:r>
        </a:p>
      </dsp:txBody>
      <dsp:txXfrm>
        <a:off x="60025" y="2644089"/>
        <a:ext cx="3708279" cy="11095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2F94C-7D59-40FD-B54F-B7BB4091D52E}"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17447-87E5-4C69-A88C-BFE82F833693}" type="slidenum">
              <a:rPr lang="en-GB" smtClean="0"/>
              <a:t>‹#›</a:t>
            </a:fld>
            <a:endParaRPr lang="en-GB"/>
          </a:p>
        </p:txBody>
      </p:sp>
    </p:spTree>
    <p:extLst>
      <p:ext uri="{BB962C8B-B14F-4D97-AF65-F5344CB8AC3E}">
        <p14:creationId xmlns:p14="http://schemas.microsoft.com/office/powerpoint/2010/main" val="324478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geing-better.org.uk/age-friendly-business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localities@ageing-better.org.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tista.com/statistics/285588/clothing-weekly-household-expenditure-in-united-kingdom-uk-by-ag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ukactive.com/wp-content/uploads/2021/06/Life-in-our-Years.pdf" TargetMode="External"/><Relationship Id="rId4" Type="http://schemas.openxmlformats.org/officeDocument/2006/relationships/hyperlink" Target="https://store.mintel.com/report/uk-lifestyles-of-the-over-65s-market-repor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geing-better.org.uk/age-friendly-business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latin typeface="Calibri"/>
                <a:ea typeface="Calibri"/>
                <a:cs typeface="Calibri"/>
              </a:rPr>
              <a:t>Purpose of the slides: </a:t>
            </a:r>
            <a:r>
              <a:rPr lang="en-US" i="1">
                <a:latin typeface="Calibri"/>
                <a:ea typeface="Calibri"/>
                <a:cs typeface="Calibri"/>
              </a:rPr>
              <a:t>These presentation slides have been developed as a way for Age-friendly Communities, local authorities and other key stakeholders to introduce the framework to their audiences. Giving a brief overview and insight into the content of the framework in the hope that people will then go away and access a copy. </a:t>
            </a:r>
          </a:p>
          <a:p>
            <a:r>
              <a:rPr lang="en-US" b="1" i="1">
                <a:latin typeface="Calibri"/>
                <a:ea typeface="Calibri"/>
                <a:cs typeface="Calibri"/>
              </a:rPr>
              <a:t>Audiences: </a:t>
            </a:r>
            <a:r>
              <a:rPr lang="en-US" i="1">
                <a:latin typeface="Calibri"/>
                <a:ea typeface="Calibri"/>
                <a:cs typeface="Calibri"/>
              </a:rPr>
              <a:t>Examples of the audiences to present the framework to may include existing partners in your area, business owners or managers, community development workers, business improvement districts.</a:t>
            </a:r>
          </a:p>
          <a:p>
            <a:r>
              <a:rPr lang="en-US" b="1" i="1">
                <a:latin typeface="Calibri"/>
                <a:ea typeface="Calibri"/>
                <a:cs typeface="Calibri"/>
              </a:rPr>
              <a:t>How we want people to use them: </a:t>
            </a:r>
            <a:r>
              <a:rPr lang="en-US" i="1">
                <a:latin typeface="Calibri"/>
                <a:ea typeface="Calibri"/>
                <a:cs typeface="Calibri"/>
              </a:rPr>
              <a:t>The slides have been set up as a quick whistle stop tour of the framework, with text in the notes section that can be used as a script or reference for talking through each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latin typeface="Calibri"/>
                <a:ea typeface="Calibri"/>
                <a:cs typeface="Calibri"/>
              </a:rPr>
              <a:t>Time for presentation: </a:t>
            </a:r>
            <a:r>
              <a:rPr lang="en-US" i="1">
                <a:latin typeface="Calibri"/>
                <a:ea typeface="Calibri"/>
                <a:cs typeface="Calibri"/>
              </a:rPr>
              <a:t>Approximately 8-10 minutes.</a:t>
            </a:r>
          </a:p>
          <a:p>
            <a:endParaRPr lang="en-US" i="1">
              <a:latin typeface="Calibri"/>
              <a:ea typeface="Calibri"/>
              <a:cs typeface="Calibri"/>
            </a:endParaRPr>
          </a:p>
          <a:p>
            <a:r>
              <a:rPr lang="en-US">
                <a:latin typeface="Calibri"/>
                <a:ea typeface="Calibri"/>
                <a:cs typeface="Calibri"/>
              </a:rPr>
              <a:t>Script:</a:t>
            </a:r>
          </a:p>
          <a:p>
            <a:r>
              <a:rPr lang="en-US" i="0">
                <a:latin typeface="Calibri"/>
                <a:ea typeface="Calibri"/>
                <a:cs typeface="Calibri"/>
              </a:rPr>
              <a:t>The Centre for Ageing Better have produced a resource called ‘How to be an Age-friendly Business: A framework for customer-facing settings’. It is aimed at </a:t>
            </a:r>
            <a:r>
              <a:rPr lang="en-GB"/>
              <a:t>all customer-facing businesses and settings that might want to identify how they can be more age-friendly.</a:t>
            </a:r>
          </a:p>
          <a:p>
            <a:endParaRPr lang="en-GB" i="0">
              <a:latin typeface="Calibri"/>
              <a:ea typeface="Calibri"/>
              <a:cs typeface="Calibri"/>
            </a:endParaRPr>
          </a:p>
          <a:p>
            <a:r>
              <a:rPr lang="en-GB" i="0">
                <a:latin typeface="Calibri"/>
                <a:ea typeface="Calibri"/>
                <a:cs typeface="Calibri"/>
              </a:rPr>
              <a:t>*by customer-facing settings we mean the sorts of places that people engage with in their day-to-day lives such as shops, cafes, leisure centres, hairdressers, cinemas, museums etc. </a:t>
            </a:r>
            <a:endParaRPr lang="en-US" i="0">
              <a:latin typeface="Calibri"/>
              <a:ea typeface="Calibri"/>
              <a:cs typeface="Calibri"/>
            </a:endParaRPr>
          </a:p>
        </p:txBody>
      </p:sp>
      <p:sp>
        <p:nvSpPr>
          <p:cNvPr id="4" name="Slide Number Placeholder 3"/>
          <p:cNvSpPr>
            <a:spLocks noGrp="1"/>
          </p:cNvSpPr>
          <p:nvPr>
            <p:ph type="sldNum" sz="quarter" idx="5"/>
          </p:nvPr>
        </p:nvSpPr>
        <p:spPr/>
        <p:txBody>
          <a:bodyPr/>
          <a:lstStyle/>
          <a:p>
            <a:fld id="{C0317447-87E5-4C69-A88C-BFE82F833693}" type="slidenum">
              <a:rPr lang="en-GB" smtClean="0"/>
              <a:t>1</a:t>
            </a:fld>
            <a:endParaRPr lang="en-GB"/>
          </a:p>
        </p:txBody>
      </p:sp>
    </p:spTree>
    <p:extLst>
      <p:ext uri="{BB962C8B-B14F-4D97-AF65-F5344CB8AC3E}">
        <p14:creationId xmlns:p14="http://schemas.microsoft.com/office/powerpoint/2010/main" val="343544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Age-friendly marketing and communications use language and imagery that make older people feel they are being acknowledged, represented, and included. An age-friendly business also provides up-to-date and relevant information that is accessible and readily available in a range of formats. Investing in non-digital communications can help reach the millions of potential customers who are digitally excluded. </a:t>
            </a:r>
            <a:endParaRPr lang="en-GB"/>
          </a:p>
          <a:p>
            <a:pPr marL="0" marR="0" lvl="0" indent="0" algn="l" defTabSz="914400">
              <a:lnSpc>
                <a:spcPct val="100000"/>
              </a:lnSpc>
              <a:spcBef>
                <a:spcPts val="0"/>
              </a:spcBef>
              <a:spcAft>
                <a:spcPts val="0"/>
              </a:spcAft>
              <a:buClrTx/>
              <a:buSzTx/>
              <a:buFontTx/>
              <a:buNone/>
              <a:tabLst/>
              <a:defRPr/>
            </a:pPr>
            <a:endParaRPr lang="en-GB" sz="1200">
              <a:solidFill>
                <a:srgbClr val="000000"/>
              </a:solidFill>
              <a:latin typeface="Aptos"/>
            </a:endParaRPr>
          </a:p>
          <a:p>
            <a:r>
              <a:rPr lang="en-GB" sz="1200" b="1"/>
              <a:t>Your communications </a:t>
            </a:r>
            <a:r>
              <a:rPr lang="en-GB" sz="1200"/>
              <a:t>includes:</a:t>
            </a:r>
          </a:p>
          <a:p>
            <a:endParaRPr lang="en-GB" sz="700"/>
          </a:p>
          <a:p>
            <a:pPr marL="285750" indent="-285750">
              <a:buFont typeface="Arial" panose="020B0604020202020204" pitchFamily="34" charset="0"/>
              <a:buChar char="•"/>
            </a:pPr>
            <a:r>
              <a:rPr lang="en-GB" sz="1200" b="1"/>
              <a:t>Easy to find information </a:t>
            </a:r>
            <a:r>
              <a:rPr lang="en-GB" sz="1200"/>
              <a:t>– For example display information in a range of places, including online, on printed materials at key points around your premises, and also elsewhere in the local area.</a:t>
            </a:r>
          </a:p>
          <a:p>
            <a:pPr marL="285750" indent="-285750">
              <a:buFont typeface="Arial" panose="020B0604020202020204" pitchFamily="34" charset="0"/>
              <a:buChar char="•"/>
            </a:pPr>
            <a:r>
              <a:rPr lang="en-GB" sz="1200" b="1"/>
              <a:t>Readability and language </a:t>
            </a:r>
            <a:r>
              <a:rPr lang="en-GB" sz="1200"/>
              <a:t>– For example use everyday language that avoids jargon and does not assume any specialist knowledge. Provide clear explanations for new or unfamiliar concepts</a:t>
            </a:r>
          </a:p>
          <a:p>
            <a:pPr marL="285750" indent="-285750">
              <a:buFont typeface="Arial" panose="020B0604020202020204" pitchFamily="34" charset="0"/>
              <a:buChar char="•"/>
            </a:pPr>
            <a:r>
              <a:rPr lang="en-GB" sz="1200" b="1"/>
              <a:t>Signs and labels </a:t>
            </a:r>
            <a:r>
              <a:rPr lang="en-GB" sz="1200"/>
              <a:t>– For example place signs and labels so they are clearly visible, unobstructed and positioned at eye level, while still being visible to wheelchair users </a:t>
            </a:r>
          </a:p>
          <a:p>
            <a:pPr marL="285750" indent="-285750">
              <a:buFont typeface="Arial" panose="020B0604020202020204" pitchFamily="34" charset="0"/>
              <a:buChar char="•"/>
            </a:pPr>
            <a:r>
              <a:rPr lang="en-GB" sz="1200" b="1"/>
              <a:t>Images and representation </a:t>
            </a:r>
            <a:r>
              <a:rPr lang="en-GB" sz="1200"/>
              <a:t>– For example feature images of people from a range of ages, including older people, in your communications. </a:t>
            </a:r>
          </a:p>
          <a:p>
            <a:pPr marL="285750" indent="-285750">
              <a:buFont typeface="Arial" panose="020B0604020202020204" pitchFamily="34" charset="0"/>
              <a:buChar char="•"/>
            </a:pPr>
            <a:r>
              <a:rPr lang="en-GB" sz="1200" b="1"/>
              <a:t>Channels and formats </a:t>
            </a:r>
            <a:r>
              <a:rPr lang="en-GB" sz="1200"/>
              <a:t>- For example provide a range of ways for customers to find out about and contact your business – by phone, email, online and in person, and through written materials.</a:t>
            </a:r>
          </a:p>
          <a:p>
            <a:pPr marL="285750" indent="-285750">
              <a:buFont typeface="Arial" panose="020B0604020202020204" pitchFamily="34" charset="0"/>
              <a:buChar char="•"/>
            </a:pPr>
            <a:endParaRPr lang="en-GB" sz="1200"/>
          </a:p>
          <a:p>
            <a:pPr marL="0" indent="0">
              <a:buFont typeface="Arial" panose="020B0604020202020204" pitchFamily="34" charset="0"/>
              <a:buNone/>
            </a:pPr>
            <a:r>
              <a:rPr lang="en-GB" sz="1200" i="1"/>
              <a:t>Mark Beasley </a:t>
            </a:r>
            <a:r>
              <a:rPr lang="en-GB" i="1"/>
              <a:t>chairman of the Mature Marketing Association highlights how important it is for businesses not to think of older people as one homogenous group but to recognise and value the enormous diversity.</a:t>
            </a:r>
            <a:endParaRPr lang="en-GB" sz="1200" i="1"/>
          </a:p>
          <a:p>
            <a:pPr algn="l"/>
            <a:r>
              <a:rPr lang="en-GB" sz="1200" i="1"/>
              <a:t>Source: Marketing to older consumers Marketing Donut Marketing Donut (date unknown). Marketing to older consumers. [online] </a:t>
            </a:r>
          </a:p>
          <a:p>
            <a:pPr algn="l"/>
            <a:r>
              <a:rPr lang="en-GB" sz="1200" i="1"/>
              <a:t>Available at: https://www.marketingdonut.co.uk/marketing-essentials/your-target-market/marketing-to-older-consumers </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C0317447-87E5-4C69-A88C-BFE82F833693}" type="slidenum">
              <a:rPr lang="en-GB" smtClean="0"/>
              <a:t>10</a:t>
            </a:fld>
            <a:endParaRPr lang="en-GB"/>
          </a:p>
        </p:txBody>
      </p:sp>
    </p:spTree>
    <p:extLst>
      <p:ext uri="{BB962C8B-B14F-4D97-AF65-F5344CB8AC3E}">
        <p14:creationId xmlns:p14="http://schemas.microsoft.com/office/powerpoint/2010/main" val="339484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t>People want to have access to products, services, activities and offers that best meet their changing needs, including as they age. Businesses that fully understand and provide for the diverse range of older people’s needs, interests and preferences are best placed to win them as valuable customers. </a:t>
            </a:r>
            <a:endParaRPr lang="en-GB" b="0"/>
          </a:p>
          <a:p>
            <a:endParaRPr lang="en-GB" sz="1200" b="0"/>
          </a:p>
          <a:p>
            <a:r>
              <a:rPr lang="en-GB" sz="1200" b="1"/>
              <a:t>Your offer </a:t>
            </a:r>
            <a:r>
              <a:rPr lang="en-GB" sz="1200"/>
              <a:t>covers:</a:t>
            </a:r>
          </a:p>
          <a:p>
            <a:endParaRPr lang="en-GB" sz="1200"/>
          </a:p>
          <a:p>
            <a:pPr marL="285750" indent="-285750">
              <a:buFont typeface="Arial" panose="020B0604020202020204" pitchFamily="34" charset="0"/>
              <a:buChar char="•"/>
            </a:pPr>
            <a:r>
              <a:rPr lang="en-GB" sz="1200" b="1"/>
              <a:t>Giving customers choice </a:t>
            </a:r>
            <a:r>
              <a:rPr lang="en-GB" sz="1200"/>
              <a:t>– For example avoid labelling and promoting offers based on people’s age and instead prioritise inclusive offers that focus on needs and interests.</a:t>
            </a:r>
          </a:p>
          <a:p>
            <a:pPr marL="285750" indent="-285750">
              <a:buFont typeface="Arial" panose="020B0604020202020204" pitchFamily="34" charset="0"/>
              <a:buChar char="•"/>
            </a:pPr>
            <a:r>
              <a:rPr lang="en-GB" sz="1200" b="1"/>
              <a:t>Designing products and services </a:t>
            </a:r>
            <a:r>
              <a:rPr lang="en-GB" sz="1200"/>
              <a:t>– For example ensure that the needs and preferences of different age groups are included when you are designing new products, services or activities.</a:t>
            </a:r>
          </a:p>
          <a:p>
            <a:pPr marL="285750" indent="-285750">
              <a:buFont typeface="Arial" panose="020B0604020202020204" pitchFamily="34" charset="0"/>
              <a:buChar char="•"/>
            </a:pPr>
            <a:r>
              <a:rPr lang="en-GB" sz="1200" b="1"/>
              <a:t>Feedback and improvement </a:t>
            </a:r>
            <a:r>
              <a:rPr lang="en-GB" sz="1200"/>
              <a:t>– For example use a range of formats and channels to seek feedback, giving your customers the opportunity to share their views and experiences. Recognise the value of all comments, including customer complaints</a:t>
            </a:r>
          </a:p>
          <a:p>
            <a:pPr marL="285750" indent="-285750">
              <a:buFont typeface="Arial" panose="020B0604020202020204" pitchFamily="34" charset="0"/>
              <a:buChar char="•"/>
            </a:pPr>
            <a:r>
              <a:rPr lang="en-GB" sz="1200" b="1"/>
              <a:t>Offering incentives </a:t>
            </a:r>
            <a:r>
              <a:rPr lang="en-GB" sz="1200"/>
              <a:t>– For example give people the chance to try things out before having to commit</a:t>
            </a:r>
          </a:p>
          <a:p>
            <a:pPr marL="285750" indent="-285750">
              <a:buFont typeface="Arial" panose="020B0604020202020204" pitchFamily="34" charset="0"/>
              <a:buChar char="•"/>
            </a:pPr>
            <a:r>
              <a:rPr lang="en-GB" sz="1200" b="1"/>
              <a:t>Innovation</a:t>
            </a:r>
            <a:r>
              <a:rPr lang="en-GB" sz="1200"/>
              <a:t> – For example take an intergenerational approach utilising the experience, expertise and potential of older workers and blending perspectives to inform your decisions.</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Taken from some of Ageing Better’s previous research this quote highlights how few people over the age of 55 feel understood by their favourite retailers.</a:t>
            </a:r>
          </a:p>
          <a:p>
            <a:r>
              <a:rPr lang="en-GB" b="0" i="1"/>
              <a:t>Source: </a:t>
            </a:r>
            <a:r>
              <a:rPr lang="en-GB" sz="1200" b="0" i="1"/>
              <a:t>The missing market: How home retailers can better meet the needs of over-50s consumers, Centre for Ageing Better, 2021</a:t>
            </a:r>
          </a:p>
          <a:p>
            <a:r>
              <a:rPr lang="en-GB" b="0" i="1"/>
              <a:t>Available at: </a:t>
            </a:r>
            <a:r>
              <a:rPr lang="en-GB" i="1"/>
              <a:t>https://ageing-better.org.uk/missing-market-how-home-retailers-can-better-meetneeds-over-50s-consumers-online-version</a:t>
            </a:r>
          </a:p>
        </p:txBody>
      </p:sp>
      <p:sp>
        <p:nvSpPr>
          <p:cNvPr id="4" name="Slide Number Placeholder 3"/>
          <p:cNvSpPr>
            <a:spLocks noGrp="1"/>
          </p:cNvSpPr>
          <p:nvPr>
            <p:ph type="sldNum" sz="quarter" idx="5"/>
          </p:nvPr>
        </p:nvSpPr>
        <p:spPr/>
        <p:txBody>
          <a:bodyPr/>
          <a:lstStyle/>
          <a:p>
            <a:fld id="{C0317447-87E5-4C69-A88C-BFE82F833693}" type="slidenum">
              <a:rPr lang="en-GB" smtClean="0"/>
              <a:t>11</a:t>
            </a:fld>
            <a:endParaRPr lang="en-GB"/>
          </a:p>
        </p:txBody>
      </p:sp>
    </p:spTree>
    <p:extLst>
      <p:ext uri="{BB962C8B-B14F-4D97-AF65-F5344CB8AC3E}">
        <p14:creationId xmlns:p14="http://schemas.microsoft.com/office/powerpoint/2010/main" val="54794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final section of the framework is </a:t>
            </a:r>
            <a:r>
              <a:rPr lang="en-GB" b="1"/>
              <a:t>Your</a:t>
            </a:r>
            <a:r>
              <a:rPr lang="en-GB" sz="1200" b="1"/>
              <a:t> place within the community</a:t>
            </a:r>
            <a:r>
              <a:rPr lang="en-GB" b="1"/>
              <a:t>,</a:t>
            </a:r>
            <a:r>
              <a:rPr lang="en-GB" sz="1200" b="1"/>
              <a:t> </a:t>
            </a:r>
            <a:r>
              <a:rPr lang="en-GB"/>
              <a:t>which</a:t>
            </a:r>
            <a:r>
              <a:rPr lang="en-GB" b="1"/>
              <a:t> </a:t>
            </a:r>
            <a:r>
              <a:rPr lang="en-GB" sz="1200"/>
              <a:t>focuses on the role that businesses play within their local community – recognising the mutual benefit that thriving businesses and communities can bring to each other. This includes the value of collaboration and supporting local residents, community groups and age-friendly initiatives and reference to corporate social responsibility.</a:t>
            </a:r>
          </a:p>
          <a:p>
            <a:endParaRPr lang="en-GB" sz="1200"/>
          </a:p>
          <a:p>
            <a:r>
              <a:rPr lang="en-GB" sz="1200"/>
              <a:t>This section of the framework covers:</a:t>
            </a:r>
          </a:p>
          <a:p>
            <a:endParaRPr lang="en-GB" sz="700"/>
          </a:p>
          <a:p>
            <a:pPr marL="171450" indent="-171450">
              <a:buFont typeface="Arial" panose="020B0604020202020204" pitchFamily="34" charset="0"/>
              <a:buChar char="•"/>
            </a:pPr>
            <a:r>
              <a:rPr lang="en-GB" sz="1200" b="1"/>
              <a:t>Knowing your community</a:t>
            </a:r>
            <a:r>
              <a:rPr lang="en-GB" sz="1200"/>
              <a:t>, for example by finding out about who lives locally, including their ages, the languages they speak and other demographic information. </a:t>
            </a:r>
          </a:p>
          <a:p>
            <a:pPr marL="171450" indent="-171450">
              <a:buFont typeface="Arial" panose="020B0604020202020204" pitchFamily="34" charset="0"/>
              <a:buChar char="•"/>
            </a:pPr>
            <a:r>
              <a:rPr lang="en-GB" sz="1200" b="1"/>
              <a:t>Increasing social connections</a:t>
            </a:r>
            <a:r>
              <a:rPr lang="en-GB" sz="1200"/>
              <a:t>, for example by encouraging people to talk and connect through initiatives like ‘chatty tables’.</a:t>
            </a:r>
          </a:p>
          <a:p>
            <a:pPr marL="171450" indent="-171450">
              <a:buFont typeface="Arial" panose="020B0604020202020204" pitchFamily="34" charset="0"/>
              <a:buChar char="•"/>
            </a:pPr>
            <a:r>
              <a:rPr lang="en-GB" sz="1200" b="1"/>
              <a:t>Collaboration and partnerships</a:t>
            </a:r>
            <a:r>
              <a:rPr lang="en-GB" sz="1200"/>
              <a:t>, for example identifying other local services where your business could collaborate to offer more, like library lending in a café, or exercise classes in the community.</a:t>
            </a:r>
          </a:p>
          <a:p>
            <a:pPr marL="171450" indent="-171450">
              <a:buFont typeface="Arial" panose="020B0604020202020204" pitchFamily="34" charset="0"/>
              <a:buChar char="•"/>
            </a:pPr>
            <a:r>
              <a:rPr lang="en-GB" sz="1200" b="1"/>
              <a:t>Community engagement and support</a:t>
            </a:r>
            <a:r>
              <a:rPr lang="en-GB" sz="1200"/>
              <a:t>. For example, you could offer volunteering days to employees and if you provide volunteering opportunities ensure they are inclusive of older people.</a:t>
            </a:r>
          </a:p>
          <a:p>
            <a:endParaRPr lang="en-GB"/>
          </a:p>
          <a:p>
            <a:r>
              <a:rPr lang="en-GB" i="1"/>
              <a:t>Research by Sophie </a:t>
            </a:r>
            <a:r>
              <a:rPr lang="en-GB" i="1" err="1"/>
              <a:t>Yarker</a:t>
            </a:r>
            <a:r>
              <a:rPr lang="en-GB" i="1"/>
              <a:t> in Greater Manchester highlights that businesses can have a really important role to play in helping to tackle social isolation and in encouraging social contact which are vital in supporting older people to remain within their communities. (*’Age in place’ is the concept of enabling people to remain living in their own homes and communities as they age).</a:t>
            </a:r>
            <a:endParaRPr lang="en-US" i="1"/>
          </a:p>
          <a:p>
            <a:r>
              <a:rPr lang="en-GB" sz="1200" i="1"/>
              <a:t>Source: Social Infrastructure: How shared spaces make communities work, </a:t>
            </a:r>
            <a:r>
              <a:rPr lang="en-GB" sz="1200" i="1" err="1"/>
              <a:t>Yarker</a:t>
            </a:r>
            <a:r>
              <a:rPr lang="en-GB" sz="1200" i="1"/>
              <a:t>, 2019</a:t>
            </a:r>
          </a:p>
          <a:p>
            <a:r>
              <a:rPr lang="en-GB" i="1"/>
              <a:t>Available at: https://www.gmcvo.org.uk/publications/social-infrastructure-how-shared-spaces-make-communities-work </a:t>
            </a:r>
          </a:p>
        </p:txBody>
      </p:sp>
      <p:sp>
        <p:nvSpPr>
          <p:cNvPr id="4" name="Slide Number Placeholder 3"/>
          <p:cNvSpPr>
            <a:spLocks noGrp="1"/>
          </p:cNvSpPr>
          <p:nvPr>
            <p:ph type="sldNum" sz="quarter" idx="5"/>
          </p:nvPr>
        </p:nvSpPr>
        <p:spPr/>
        <p:txBody>
          <a:bodyPr/>
          <a:lstStyle/>
          <a:p>
            <a:fld id="{C0317447-87E5-4C69-A88C-BFE82F833693}" type="slidenum">
              <a:rPr lang="en-GB" smtClean="0"/>
              <a:t>12</a:t>
            </a:fld>
            <a:endParaRPr lang="en-GB"/>
          </a:p>
        </p:txBody>
      </p:sp>
    </p:spTree>
    <p:extLst>
      <p:ext uri="{BB962C8B-B14F-4D97-AF65-F5344CB8AC3E}">
        <p14:creationId xmlns:p14="http://schemas.microsoft.com/office/powerpoint/2010/main" val="386479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EDITABLE SLIDE:</a:t>
            </a:r>
          </a:p>
          <a:p>
            <a:r>
              <a:rPr lang="en-GB" i="1" dirty="0"/>
              <a:t>Use this slide to </a:t>
            </a:r>
          </a:p>
          <a:p>
            <a:pPr marL="171450" indent="-171450">
              <a:buFont typeface="Arial" panose="020B0604020202020204" pitchFamily="34" charset="0"/>
              <a:buChar char="•"/>
            </a:pPr>
            <a:r>
              <a:rPr lang="en-GB" i="1" dirty="0"/>
              <a:t>Remind the audience why this is important, including referencing some of the stats used at the start of the presentation.</a:t>
            </a:r>
          </a:p>
          <a:p>
            <a:pPr marL="171450" indent="-171450">
              <a:buFont typeface="Arial" panose="020B0604020202020204" pitchFamily="34" charset="0"/>
              <a:buChar char="•"/>
            </a:pPr>
            <a:r>
              <a:rPr lang="en-GB" i="1" dirty="0"/>
              <a:t>Then pose the question / make the call to action</a:t>
            </a:r>
          </a:p>
          <a:p>
            <a:pPr marL="171450" indent="-171450">
              <a:buFont typeface="Arial" panose="020B0604020202020204" pitchFamily="34" charset="0"/>
              <a:buChar char="•"/>
            </a:pPr>
            <a:r>
              <a:rPr lang="en-GB" i="1" dirty="0"/>
              <a:t>Include any information about local plans and age-friendly initiatives, including bonuses for businesses that the LA / AfC or other organisations might be offering e.g., promotional activity, window stickers, newsletters, networking events.</a:t>
            </a:r>
          </a:p>
          <a:p>
            <a:endParaRPr lang="en-GB" i="1" dirty="0"/>
          </a:p>
          <a:p>
            <a:r>
              <a:rPr lang="en-GB" i="1" dirty="0"/>
              <a:t>Insert your own script for this slide.</a:t>
            </a:r>
          </a:p>
          <a:p>
            <a:endParaRPr lang="en-GB" i="1" dirty="0"/>
          </a:p>
        </p:txBody>
      </p:sp>
      <p:sp>
        <p:nvSpPr>
          <p:cNvPr id="4" name="Slide Number Placeholder 3"/>
          <p:cNvSpPr>
            <a:spLocks noGrp="1"/>
          </p:cNvSpPr>
          <p:nvPr>
            <p:ph type="sldNum" sz="quarter" idx="5"/>
          </p:nvPr>
        </p:nvSpPr>
        <p:spPr/>
        <p:txBody>
          <a:bodyPr/>
          <a:lstStyle/>
          <a:p>
            <a:fld id="{C0317447-87E5-4C69-A88C-BFE82F833693}" type="slidenum">
              <a:rPr lang="en-GB" smtClean="0"/>
              <a:t>13</a:t>
            </a:fld>
            <a:endParaRPr lang="en-GB"/>
          </a:p>
        </p:txBody>
      </p:sp>
    </p:spTree>
    <p:extLst>
      <p:ext uri="{BB962C8B-B14F-4D97-AF65-F5344CB8AC3E}">
        <p14:creationId xmlns:p14="http://schemas.microsoft.com/office/powerpoint/2010/main" val="388297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messaging behind the framework is that it’s not about being perfect or having to invest substantial amounts of time and money – it’s about making improvements but also helping to identify what businesses might already be doing well and could do more too!</a:t>
            </a:r>
          </a:p>
          <a:p>
            <a:endParaRPr lang="en-GB"/>
          </a:p>
          <a:p>
            <a:r>
              <a:rPr lang="en-GB"/>
              <a:t>Even the smallest changes can make a huge difference!</a:t>
            </a:r>
          </a:p>
          <a:p>
            <a:endParaRPr lang="en-GB"/>
          </a:p>
          <a:p>
            <a:r>
              <a:rPr lang="en-GB"/>
              <a:t>Being age-friendly is good for businesses, good for people of all ages and good for our wider society.</a:t>
            </a:r>
          </a:p>
          <a:p>
            <a:endParaRPr lang="en-GB"/>
          </a:p>
          <a:p>
            <a:r>
              <a:rPr lang="en-GB"/>
              <a:t>You can download a copy of the framework or access other age-friendly business resources and information from the Centre for Ageing Better’s website.</a:t>
            </a:r>
          </a:p>
          <a:p>
            <a:endParaRPr lang="en-GB"/>
          </a:p>
          <a:p>
            <a:pPr>
              <a:defRPr/>
            </a:pPr>
            <a:r>
              <a:rPr lang="en-GB"/>
              <a:t>If this topic is of great interest to you – </a:t>
            </a:r>
            <a:r>
              <a:rPr lang="en-GB">
                <a:solidFill>
                  <a:srgbClr val="000000"/>
                </a:solidFill>
              </a:rPr>
              <a:t>you can also request a detailed version of the framework that includes more background information, quotes, useful links, resources, and an overview of how the framework was developed.  </a:t>
            </a:r>
            <a:endParaRPr lang="en-GB">
              <a:solidFill>
                <a:schemeClr val="bg1"/>
              </a:solidFill>
            </a:endParaRPr>
          </a:p>
          <a:p>
            <a:endParaRPr lang="en-GB"/>
          </a:p>
          <a:p>
            <a:r>
              <a:rPr lang="en-GB"/>
              <a:t>Download the framework from: </a:t>
            </a:r>
            <a:r>
              <a:rPr lang="en-GB" i="1">
                <a:hlinkClick r:id="rId3"/>
              </a:rPr>
              <a:t>ageing-better.org.uk/age-friendly-businesses</a:t>
            </a:r>
            <a:r>
              <a:rPr lang="en-GB" i="1"/>
              <a:t> </a:t>
            </a:r>
            <a:endParaRPr lang="en-GB"/>
          </a:p>
          <a:p>
            <a:r>
              <a:rPr lang="en-GB"/>
              <a:t>Email: </a:t>
            </a:r>
            <a:r>
              <a:rPr lang="en-GB" i="1">
                <a:hlinkClick r:id="rId4"/>
              </a:rPr>
              <a:t>localities@ageing-better.org.uk</a:t>
            </a:r>
            <a:r>
              <a:rPr lang="en-GB" i="1"/>
              <a:t> </a:t>
            </a:r>
            <a:endParaRPr lang="en-GB"/>
          </a:p>
          <a:p>
            <a:endParaRPr lang="en-GB"/>
          </a:p>
          <a:p>
            <a:endParaRPr lang="en-GB" i="1"/>
          </a:p>
          <a:p>
            <a:endParaRPr lang="en-GB"/>
          </a:p>
        </p:txBody>
      </p:sp>
      <p:sp>
        <p:nvSpPr>
          <p:cNvPr id="4" name="Slide Number Placeholder 3"/>
          <p:cNvSpPr>
            <a:spLocks noGrp="1"/>
          </p:cNvSpPr>
          <p:nvPr>
            <p:ph type="sldNum" sz="quarter" idx="5"/>
          </p:nvPr>
        </p:nvSpPr>
        <p:spPr/>
        <p:txBody>
          <a:bodyPr/>
          <a:lstStyle/>
          <a:p>
            <a:fld id="{C0317447-87E5-4C69-A88C-BFE82F833693}" type="slidenum">
              <a:rPr lang="en-GB" smtClean="0"/>
              <a:t>14</a:t>
            </a:fld>
            <a:endParaRPr lang="en-GB"/>
          </a:p>
        </p:txBody>
      </p:sp>
    </p:spTree>
    <p:extLst>
      <p:ext uri="{BB962C8B-B14F-4D97-AF65-F5344CB8AC3E}">
        <p14:creationId xmlns:p14="http://schemas.microsoft.com/office/powerpoint/2010/main" val="334819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why should businesses even think about being age-friendly? There are three main reasons:</a:t>
            </a:r>
          </a:p>
          <a:p>
            <a:endParaRPr lang="en-GB"/>
          </a:p>
          <a:p>
            <a:r>
              <a:rPr lang="en-GB" b="1"/>
              <a:t>Firstly </a:t>
            </a:r>
            <a:r>
              <a:rPr lang="en-GB"/>
              <a:t>– it’s good for businesses – both in terms of the spending power of the older population (as this quote shows), but also because many age-friendly practices are also good business practices that are likely to appeal to a broad range of potential customers including people with young families or disabilities for example (giving greater access to the purple pound).</a:t>
            </a:r>
          </a:p>
          <a:p>
            <a:endParaRPr lang="en-GB"/>
          </a:p>
          <a:p>
            <a:r>
              <a:rPr lang="en-GB" b="1"/>
              <a:t>Secondly</a:t>
            </a:r>
            <a:r>
              <a:rPr lang="en-GB"/>
              <a:t> – it’s good for wider society. By that we mean…By making it easier for people of all ages and abilities to use and engage with your business, more people – whether as customers, staff or volunteers – are able to stay in work and contribute to their communities for longer, and to spend their money locally. In turn, this can support local economies, enable independent living, reduce social isolation, improve mental and physical health, and increase wellbeing.</a:t>
            </a:r>
          </a:p>
          <a:p>
            <a:endParaRPr lang="en-GB"/>
          </a:p>
          <a:p>
            <a:r>
              <a:rPr lang="en-GB" b="1"/>
              <a:t>Thirdly</a:t>
            </a:r>
            <a:r>
              <a:rPr lang="en-GB"/>
              <a:t> – it is now unlawful to discriminate based on age. Businesses and public sector organisations have a legal duty under the Equality Act 2010 and the Public Sector Equality Duty to identify and consider the impact and potential impact of their activities in terms of equality. Although it is worth noting - there are some exceptions set out in the Equality Act 2010.</a:t>
            </a:r>
          </a:p>
          <a:p>
            <a:endParaRPr lang="en-GB"/>
          </a:p>
          <a:p>
            <a:endParaRPr lang="en-GB"/>
          </a:p>
          <a:p>
            <a:r>
              <a:rPr lang="en-GB" b="1" i="1"/>
              <a:t>Quote source: </a:t>
            </a:r>
            <a:r>
              <a:rPr lang="en-GB" i="1"/>
              <a:t>Money well spent – Overcoming barriers to spending in later life, International Longevity Centre UK, June 2023 </a:t>
            </a:r>
          </a:p>
          <a:p>
            <a:r>
              <a:rPr lang="en-GB" i="1"/>
              <a:t>Available at: https://ilcuk.org.uk/money-well-spent-overcoming-barriers-to-spending-in-later-life </a:t>
            </a:r>
          </a:p>
          <a:p>
            <a:endParaRPr lang="en-GB" i="1"/>
          </a:p>
          <a:p>
            <a:r>
              <a:rPr lang="en-GB" b="1" i="1"/>
              <a:t>Links: </a:t>
            </a:r>
          </a:p>
          <a:p>
            <a:r>
              <a:rPr lang="en-GB" b="1" i="1"/>
              <a:t>Equality Act 2010 </a:t>
            </a:r>
            <a:r>
              <a:rPr lang="en-GB" i="1"/>
              <a:t>https://www.legislation.gov.uk/ukpga/2010/15/contents </a:t>
            </a:r>
          </a:p>
          <a:p>
            <a:r>
              <a:rPr lang="en-GB" b="1" i="1"/>
              <a:t>Public Sector Equality Duty </a:t>
            </a:r>
            <a:r>
              <a:rPr lang="en-GB" b="0" i="1"/>
              <a:t>https://www.gov.uk/government/publications/public-sector-equality-duty</a:t>
            </a:r>
          </a:p>
        </p:txBody>
      </p:sp>
      <p:sp>
        <p:nvSpPr>
          <p:cNvPr id="4" name="Slide Number Placeholder 3"/>
          <p:cNvSpPr>
            <a:spLocks noGrp="1"/>
          </p:cNvSpPr>
          <p:nvPr>
            <p:ph type="sldNum" sz="quarter" idx="5"/>
          </p:nvPr>
        </p:nvSpPr>
        <p:spPr/>
        <p:txBody>
          <a:bodyPr/>
          <a:lstStyle/>
          <a:p>
            <a:fld id="{C0317447-87E5-4C69-A88C-BFE82F833693}" type="slidenum">
              <a:rPr lang="en-GB" smtClean="0"/>
              <a:t>2</a:t>
            </a:fld>
            <a:endParaRPr lang="en-GB"/>
          </a:p>
        </p:txBody>
      </p:sp>
    </p:spTree>
    <p:extLst>
      <p:ext uri="{BB962C8B-B14F-4D97-AF65-F5344CB8AC3E}">
        <p14:creationId xmlns:p14="http://schemas.microsoft.com/office/powerpoint/2010/main" val="155360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t>This slide provides some information to help make the case to businesses in terms of the older consumer market. </a:t>
            </a:r>
            <a:r>
              <a:rPr lang="en-GB" sz="1800" b="1" i="1" dirty="0"/>
              <a:t>Edit in / out relevant statistics or quotes </a:t>
            </a:r>
            <a:r>
              <a:rPr lang="en-GB" sz="1800" i="1" dirty="0"/>
              <a:t>as you see fit for your particular purpose and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1"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rgbClr val="0070C0"/>
                </a:solidFill>
                <a:effectLst/>
                <a:latin typeface="Aptos" panose="020B0004020202020204" pitchFamily="34" charset="0"/>
                <a:ea typeface="Aptos" panose="020B0004020202020204" pitchFamily="34" charset="0"/>
                <a:cs typeface="Aptos" panose="020B0004020202020204" pitchFamily="34" charset="0"/>
              </a:rPr>
              <a:t>Sources of information: </a:t>
            </a:r>
          </a:p>
          <a:p>
            <a:endParaRPr lang="en-GB" sz="1800" i="1" dirty="0"/>
          </a:p>
          <a:p>
            <a:r>
              <a:rPr lang="en-GB" sz="1800" i="1" dirty="0"/>
              <a:t>Money well spent – Overcoming barriers to spending in later life, International Longevity Centre UK, June 2023 </a:t>
            </a:r>
          </a:p>
          <a:p>
            <a:r>
              <a:rPr lang="en-GB" sz="1800" i="1" u="sng" kern="1200" dirty="0">
                <a:solidFill>
                  <a:srgbClr val="0070C0"/>
                </a:solidFill>
                <a:effectLst/>
                <a:latin typeface="Aptos" panose="020B0004020202020204" pitchFamily="34" charset="0"/>
              </a:rPr>
              <a:t>https://ilcuk.org.uk/money-well-spent-overcoming-barriers-to-spending-in-later-life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i="1" dirty="0"/>
              <a:t>By 2040, it’s predicted that 63p in every pound spent by consumers in the UK will be spent by someone aged 50 or over: it’s estimated that total spending by this group will be worth £550 billion.</a:t>
            </a:r>
          </a:p>
          <a:p>
            <a:endParaRPr lang="en-GB" sz="1800" i="1" kern="12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r>
              <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rPr>
              <a:t>Average weekly household expenditure on clothing in the United Kingdom (UK) in 2022, by age of household reference person </a:t>
            </a:r>
            <a:r>
              <a:rPr lang="en-GB" sz="1800" i="1" u="sng" dirty="0">
                <a:solidFill>
                  <a:srgbClr val="0070C0"/>
                </a:solidFill>
                <a:effectLst/>
                <a:latin typeface="Aptos" panose="020B0004020202020204" pitchFamily="34" charset="0"/>
                <a:ea typeface="Aptos" panose="020B0004020202020204" pitchFamily="34" charset="0"/>
                <a:cs typeface="Aptos" panose="020B0004020202020204" pitchFamily="34" charset="0"/>
                <a:hlinkClick r:id="rId3"/>
              </a:rPr>
              <a:t>https://www.statista.com/statistics/285588/clothing-weekly-household-expenditure-in-united-kingdom-uk-by-age</a:t>
            </a:r>
            <a:r>
              <a:rPr lang="en-GB" sz="1800" b="1" i="1" u="sng" dirty="0">
                <a:solidFill>
                  <a:srgbClr val="0070C0"/>
                </a:solidFill>
                <a:effectLst/>
                <a:latin typeface="Aptos" panose="020B0004020202020204" pitchFamily="34" charset="0"/>
                <a:ea typeface="Aptos" panose="020B0004020202020204" pitchFamily="34" charset="0"/>
                <a:cs typeface="Aptos" panose="020B0004020202020204" pitchFamily="34" charset="0"/>
                <a:hlinkClick r:id="rId3"/>
              </a:rPr>
              <a:t>/</a:t>
            </a:r>
            <a:endParaRPr lang="en-GB" sz="1800" i="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Arial" panose="05050102010706020507" pitchFamily="18" charset="2"/>
              <a:buChar char="•"/>
              <a:tabLst>
                <a:tab pos="457200" algn="l"/>
              </a:tabLst>
            </a:pPr>
            <a:r>
              <a:rPr lang="en-GB" sz="1800" i="1"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 £16.4 compared to £18.2 for 30-49 year olds at the highest amount followed by £12 for 65-74 year olds as the third highest</a:t>
            </a:r>
            <a:r>
              <a:rPr lang="en-US" sz="1800" i="1" dirty="0">
                <a:solidFill>
                  <a:srgbClr val="0070C0"/>
                </a:solidFill>
                <a:effectLst/>
                <a:latin typeface="Arial" panose="020B0604020202020204" pitchFamily="34" charset="0"/>
                <a:ea typeface="Times New Roman" panose="02020603050405020304" pitchFamily="18" charset="0"/>
                <a:cs typeface="Aptos" panose="020B0004020202020204" pitchFamily="34" charset="0"/>
              </a:rPr>
              <a:t>​</a:t>
            </a:r>
            <a:r>
              <a:rPr lang="en-GB" sz="1800" i="1"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People in the 50-64 age bracket have the second highest average weekly household expenditure on clothing in the UK in 2022 </a:t>
            </a:r>
            <a:endPar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r>
              <a:rPr lang="en-GB" sz="1800" b="1" i="1" dirty="0">
                <a:solidFill>
                  <a:srgbClr val="0070C0"/>
                </a:solidFill>
                <a:effectLst/>
                <a:latin typeface="Aptos" panose="020B0004020202020204" pitchFamily="34" charset="0"/>
                <a:ea typeface="Aptos" panose="020B0004020202020204" pitchFamily="34" charset="0"/>
                <a:cs typeface="Aptos" panose="020B0004020202020204" pitchFamily="34" charset="0"/>
              </a:rPr>
              <a:t> </a:t>
            </a:r>
            <a:r>
              <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a:t>
            </a:r>
            <a:endParaRPr lang="en-GB" sz="1800" i="1" dirty="0">
              <a:effectLst/>
              <a:latin typeface="Aptos" panose="020B0004020202020204" pitchFamily="34" charset="0"/>
              <a:ea typeface="Aptos" panose="020B0004020202020204" pitchFamily="34" charset="0"/>
              <a:cs typeface="Aptos" panose="020B0004020202020204" pitchFamily="34" charset="0"/>
            </a:endParaRPr>
          </a:p>
          <a:p>
            <a:r>
              <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rPr>
              <a:t>UK lifestyles of the over 65s: Market report (2022) </a:t>
            </a:r>
            <a:r>
              <a:rPr lang="en-GB" sz="1800" i="1" u="sng" dirty="0">
                <a:solidFill>
                  <a:srgbClr val="0070C0"/>
                </a:solidFill>
                <a:effectLst/>
                <a:latin typeface="Aptos" panose="020B0004020202020204" pitchFamily="34" charset="0"/>
                <a:ea typeface="Aptos" panose="020B0004020202020204" pitchFamily="34" charset="0"/>
                <a:cs typeface="Aptos" panose="020B0004020202020204" pitchFamily="34" charset="0"/>
                <a:hlinkClick r:id="rId4"/>
              </a:rPr>
              <a:t>https://store.mintel.com/report/uk-lifestyles-of-the-over-65s-market-report</a:t>
            </a:r>
            <a:r>
              <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rPr>
              <a:t>  </a:t>
            </a:r>
            <a:r>
              <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a:t>
            </a:r>
            <a:endParaRPr lang="en-GB" sz="1800" i="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Arial" panose="05050102010706020507" pitchFamily="18" charset="2"/>
              <a:buChar char="•"/>
              <a:tabLst>
                <a:tab pos="457200" algn="l"/>
              </a:tabLst>
            </a:pPr>
            <a:r>
              <a:rPr lang="en-GB" sz="1800" i="1"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Seniors in the UK are in a relatively strong financial position, with 41% in a healthy financial position, and a further 43% claiming to be getting by. 40% of over 65s say the COVID-19 outbreak has made them want to have more fun in life.</a:t>
            </a:r>
            <a:r>
              <a:rPr lang="en-US" sz="1800" i="1" dirty="0">
                <a:solidFill>
                  <a:srgbClr val="0070C0"/>
                </a:solidFill>
                <a:effectLst/>
                <a:latin typeface="Arial" panose="020B0604020202020204" pitchFamily="34" charset="0"/>
                <a:ea typeface="Times New Roman" panose="02020603050405020304" pitchFamily="18" charset="0"/>
                <a:cs typeface="Aptos" panose="020B0004020202020204" pitchFamily="34" charset="0"/>
              </a:rPr>
              <a:t>​</a:t>
            </a:r>
            <a:endPar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r>
              <a:rPr lang="en-US"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 </a:t>
            </a:r>
            <a:endParaRPr lang="en-GB" sz="1800" i="1" dirty="0">
              <a:effectLst/>
              <a:latin typeface="Aptos" panose="020B0004020202020204" pitchFamily="34" charset="0"/>
              <a:ea typeface="Aptos" panose="020B0004020202020204" pitchFamily="34" charset="0"/>
              <a:cs typeface="Aptos" panose="020B0004020202020204" pitchFamily="34" charset="0"/>
            </a:endParaRPr>
          </a:p>
          <a:p>
            <a:r>
              <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rPr>
              <a:t>UK Active: Life in our years (2021)</a:t>
            </a:r>
            <a:r>
              <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 </a:t>
            </a:r>
            <a:r>
              <a:rPr lang="en-GB" sz="1800" i="1" u="sng" dirty="0">
                <a:solidFill>
                  <a:srgbClr val="0070C0"/>
                </a:solidFill>
                <a:effectLst/>
                <a:latin typeface="Aptos" panose="020B0004020202020204" pitchFamily="34" charset="0"/>
                <a:ea typeface="Aptos" panose="020B0004020202020204" pitchFamily="34" charset="0"/>
                <a:cs typeface="Aptos" panose="020B0004020202020204" pitchFamily="34" charset="0"/>
                <a:hlinkClick r:id="rId5"/>
              </a:rPr>
              <a:t>https://www.ukactive.com/wp-content/uploads/2021/06/Life-in-our-Years.pdf</a:t>
            </a:r>
            <a:r>
              <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rPr>
              <a:t> </a:t>
            </a:r>
            <a:r>
              <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a:t>
            </a:r>
            <a:endParaRPr lang="en-GB" sz="1800" i="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Arial" panose="05050102010706020507" pitchFamily="18" charset="2"/>
              <a:buChar char="•"/>
              <a:tabLst>
                <a:tab pos="457200" algn="l"/>
              </a:tabLst>
            </a:pPr>
            <a:r>
              <a:rPr lang="en-GB" sz="1800" i="1"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Given that it has been estimated that over 50’s hold approximately 70% of the wealth, understanding the needs of older adults combined with innovative approaches to provide appropriate services may present an area for commercial growth.’</a:t>
            </a:r>
            <a:r>
              <a:rPr lang="en-US" sz="1800" i="1" dirty="0">
                <a:solidFill>
                  <a:srgbClr val="0070C0"/>
                </a:solidFill>
                <a:effectLst/>
                <a:latin typeface="Arial" panose="020B0604020202020204" pitchFamily="34" charset="0"/>
                <a:ea typeface="Times New Roman" panose="02020603050405020304" pitchFamily="18" charset="0"/>
                <a:cs typeface="Aptos" panose="020B0004020202020204" pitchFamily="34" charset="0"/>
              </a:rPr>
              <a:t>​</a:t>
            </a:r>
            <a:endParaRPr lang="en-GB" sz="1800" i="1"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endPar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Saga News:</a:t>
            </a:r>
            <a:r>
              <a:rPr lang="en-GB" sz="1800" b="0" i="1" dirty="0">
                <a:solidFill>
                  <a:srgbClr val="0070C0"/>
                </a:solidFill>
                <a:effectLst/>
                <a:latin typeface="Arial" panose="020B0604020202020204" pitchFamily="34" charset="0"/>
                <a:ea typeface="Aptos" panose="020B0004020202020204" pitchFamily="34" charset="0"/>
                <a:cs typeface="Aptos" panose="020B0004020202020204" pitchFamily="34" charset="0"/>
              </a:rPr>
              <a:t> ​</a:t>
            </a:r>
            <a:r>
              <a:rPr lang="en-GB" sz="2800" b="0" i="0" dirty="0">
                <a:solidFill>
                  <a:srgbClr val="1E3282"/>
                </a:solidFill>
                <a:effectLst/>
                <a:latin typeface="Ambit"/>
              </a:rPr>
              <a:t>“Generation Experience”: over-50s revealed as £600 billion economic superpower</a:t>
            </a:r>
          </a:p>
          <a:p>
            <a:r>
              <a:rPr lang="en-GB" sz="1800" i="1" dirty="0">
                <a:solidFill>
                  <a:srgbClr val="0070C0"/>
                </a:solidFill>
                <a:effectLst/>
                <a:latin typeface="Arial" panose="020B0604020202020204" pitchFamily="34" charset="0"/>
                <a:ea typeface="Aptos" panose="020B0004020202020204" pitchFamily="34" charset="0"/>
                <a:cs typeface="Aptos" panose="020B0004020202020204" pitchFamily="34" charset="0"/>
              </a:rPr>
              <a:t>https://newsroom.saga.co.uk/news/generation-experience-over-50s-revealed-as-gbp-600-billion-economic-superpower</a:t>
            </a:r>
          </a:p>
          <a:p>
            <a:pPr marL="457200" indent="-457200">
              <a:buFont typeface="Arial" panose="020B0604020202020204" pitchFamily="34" charset="0"/>
              <a:buChar char="•"/>
            </a:pPr>
            <a:r>
              <a:rPr lang="en-GB" sz="2800" b="0" i="0" dirty="0">
                <a:solidFill>
                  <a:srgbClr val="1E3282"/>
                </a:solidFill>
                <a:effectLst/>
                <a:latin typeface="Ambit"/>
              </a:rPr>
              <a:t>People over 50 contribute a massive £602 billion to the UK economy every year</a:t>
            </a:r>
          </a:p>
          <a:p>
            <a:pPr marL="457200" indent="-457200">
              <a:buFont typeface="Arial" panose="020B0604020202020204" pitchFamily="34" charset="0"/>
              <a:buChar char="•"/>
            </a:pPr>
            <a:endParaRPr lang="en-GB" sz="2800" b="0" i="0" dirty="0">
              <a:solidFill>
                <a:srgbClr val="1E3282"/>
              </a:solidFill>
              <a:effectLst/>
              <a:latin typeface="Ambi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Segoe UI" panose="020B0502040204020203" pitchFamily="34" charset="0"/>
              </a:rPr>
              <a:t>The Housing Learning and Improvement Network: Senior Saviours for the high street</a:t>
            </a:r>
          </a:p>
          <a:p>
            <a:pPr>
              <a:defRPr/>
            </a:pPr>
            <a:r>
              <a:rPr lang="en-GB" dirty="0"/>
              <a:t>https://www.housinglin.org.uk/Topics/type/Silver-Saviours-for-the-High-Street/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'People living in a typical 45 apartment retirement development generate £550,000 of spending per year, £347,000 of which is spent on the local high street. Some £225,000 of this is new spending in the local authority, directly contributing to keeping local shops open.'</a:t>
            </a:r>
            <a:br>
              <a:rPr lang="en-GB" sz="1800" dirty="0">
                <a:effectLst/>
                <a:latin typeface="Segoe UI" panose="020B0502040204020203" pitchFamily="34" charset="0"/>
              </a:rPr>
            </a:br>
            <a:endParaRPr lang="en-GB" sz="1800" i="1"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C0317447-87E5-4C69-A88C-BFE82F833693}" type="slidenum">
              <a:rPr lang="en-GB" smtClean="0"/>
              <a:t>3</a:t>
            </a:fld>
            <a:endParaRPr lang="en-GB"/>
          </a:p>
        </p:txBody>
      </p:sp>
    </p:spTree>
    <p:extLst>
      <p:ext uri="{BB962C8B-B14F-4D97-AF65-F5344CB8AC3E}">
        <p14:creationId xmlns:p14="http://schemas.microsoft.com/office/powerpoint/2010/main" val="289006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EDITABLE SLIDE: </a:t>
            </a:r>
            <a:r>
              <a:rPr lang="en-GB" i="1" dirty="0"/>
              <a:t>Use this slide to insert any local information / data that might be useful for encouraging people to adopt / use the framework. Some example text has been provided that you can edit. You could include population predictions here if data suggestions this is likely to be above the national average in your area for example.</a:t>
            </a:r>
          </a:p>
          <a:p>
            <a:endParaRPr lang="en-GB" i="1" dirty="0"/>
          </a:p>
          <a:p>
            <a:r>
              <a:rPr lang="en-GB" i="1" dirty="0"/>
              <a:t>You might also want to include:</a:t>
            </a:r>
          </a:p>
          <a:p>
            <a:pPr marL="171450" indent="-171450">
              <a:buFontTx/>
              <a:buChar char="-"/>
            </a:pPr>
            <a:r>
              <a:rPr lang="en-GB" i="1" dirty="0"/>
              <a:t>Bonuses for businesses that the LA / AfC or other organisations might be offering e.g., promotional activity, window stickers, newsletters, networking events.</a:t>
            </a:r>
          </a:p>
          <a:p>
            <a:pPr marL="171450" indent="-171450">
              <a:buFontTx/>
              <a:buChar char="-"/>
            </a:pPr>
            <a:r>
              <a:rPr lang="en-GB" i="1" dirty="0"/>
              <a:t>Any important information that you might want to share about local changes / redevelopments etc. </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Insert your own script for this slide.</a:t>
            </a:r>
          </a:p>
          <a:p>
            <a:endParaRPr lang="en-GB" i="1" dirty="0"/>
          </a:p>
          <a:p>
            <a:r>
              <a:rPr lang="en-GB" i="1" u="sng" dirty="0"/>
              <a:t>Useful links</a:t>
            </a:r>
          </a:p>
          <a:p>
            <a:pPr marL="171450" indent="-171450">
              <a:buFont typeface="Arial" panose="020B0604020202020204" pitchFamily="34" charset="0"/>
              <a:buChar char="•"/>
            </a:pPr>
            <a:r>
              <a:rPr lang="en-GB" i="1" dirty="0"/>
              <a:t>ONS population data: https://www.ons.gov.uk/peoplepopulationandcommunity</a:t>
            </a:r>
          </a:p>
          <a:p>
            <a:pPr marL="171450" indent="-171450">
              <a:buFont typeface="Arial" panose="020B0604020202020204" pitchFamily="34" charset="0"/>
              <a:buChar char="•"/>
            </a:pPr>
            <a:r>
              <a:rPr lang="en-GB" i="1" dirty="0"/>
              <a:t>ONS population projections: https://www.ons.gov.uk/peoplepopulationandcommunity/populationandmigration/populationprojections</a:t>
            </a:r>
          </a:p>
          <a:p>
            <a:pPr marL="171450" indent="-171450">
              <a:buFont typeface="Arial" panose="020B0604020202020204" pitchFamily="34" charset="0"/>
              <a:buChar char="•"/>
            </a:pPr>
            <a:r>
              <a:rPr lang="en-GB" i="1" dirty="0"/>
              <a:t>Health and lifestyles survey: https://www.ons.gov.uk/surveys/informationforhouseholdsandindividuals/householdandindividualsurveys/healthandlifestylesurveyhls </a:t>
            </a:r>
          </a:p>
          <a:p>
            <a:pPr marL="171450" indent="-171450">
              <a:buFont typeface="Arial" panose="020B0604020202020204" pitchFamily="34" charset="0"/>
              <a:buChar char="•"/>
            </a:pPr>
            <a:r>
              <a:rPr lang="en-GB" i="1" dirty="0"/>
              <a:t>Living costs and food survey: https://www.ons.gov.uk/peoplepopulationandcommunity/personalandhouseholdfinances/incomeandwealth/methodologies/livingcostsandfoodsurvey </a:t>
            </a:r>
          </a:p>
        </p:txBody>
      </p:sp>
      <p:sp>
        <p:nvSpPr>
          <p:cNvPr id="4" name="Slide Number Placeholder 3"/>
          <p:cNvSpPr>
            <a:spLocks noGrp="1"/>
          </p:cNvSpPr>
          <p:nvPr>
            <p:ph type="sldNum" sz="quarter" idx="5"/>
          </p:nvPr>
        </p:nvSpPr>
        <p:spPr/>
        <p:txBody>
          <a:bodyPr/>
          <a:lstStyle/>
          <a:p>
            <a:fld id="{C0317447-87E5-4C69-A88C-BFE82F833693}" type="slidenum">
              <a:rPr lang="en-GB" smtClean="0"/>
              <a:t>4</a:t>
            </a:fld>
            <a:endParaRPr lang="en-GB"/>
          </a:p>
        </p:txBody>
      </p:sp>
    </p:spTree>
    <p:extLst>
      <p:ext uri="{BB962C8B-B14F-4D97-AF65-F5344CB8AC3E}">
        <p14:creationId xmlns:p14="http://schemas.microsoft.com/office/powerpoint/2010/main" val="113668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framework maps out the 5 key areas that businesses should consider if they want to be age-friendly. This are:</a:t>
            </a:r>
          </a:p>
          <a:p>
            <a:endParaRPr lang="en-GB"/>
          </a:p>
          <a:p>
            <a:pPr marL="171450" indent="-171450">
              <a:buFontTx/>
              <a:buChar char="-"/>
            </a:pPr>
            <a:r>
              <a:rPr lang="en-GB"/>
              <a:t>Your people</a:t>
            </a:r>
          </a:p>
          <a:p>
            <a:pPr marL="171450" indent="-171450">
              <a:buFontTx/>
              <a:buChar char="-"/>
            </a:pPr>
            <a:r>
              <a:rPr lang="en-GB"/>
              <a:t>Your premises</a:t>
            </a:r>
          </a:p>
          <a:p>
            <a:pPr marL="171450" indent="-171450">
              <a:buFontTx/>
              <a:buChar char="-"/>
            </a:pPr>
            <a:r>
              <a:rPr lang="en-GB"/>
              <a:t>Your communications</a:t>
            </a:r>
          </a:p>
          <a:p>
            <a:pPr marL="171450" indent="-171450">
              <a:buFontTx/>
              <a:buChar char="-"/>
            </a:pPr>
            <a:r>
              <a:rPr lang="en-GB"/>
              <a:t>Your offer</a:t>
            </a:r>
          </a:p>
          <a:p>
            <a:pPr marL="171450" indent="-171450">
              <a:buFontTx/>
              <a:buChar char="-"/>
            </a:pPr>
            <a:r>
              <a:rPr lang="en-GB"/>
              <a:t>Your place within the wide community.</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It brings together evidence and insights from a wide range of source in the UK and further afield, summarising easy steps that can be taken to ensure that respect for and inclusion of older people is embedded in business practices.</a:t>
            </a:r>
          </a:p>
          <a:p>
            <a:endParaRPr lang="en-GB"/>
          </a:p>
        </p:txBody>
      </p:sp>
      <p:sp>
        <p:nvSpPr>
          <p:cNvPr id="4" name="Slide Number Placeholder 3"/>
          <p:cNvSpPr>
            <a:spLocks noGrp="1"/>
          </p:cNvSpPr>
          <p:nvPr>
            <p:ph type="sldNum" sz="quarter" idx="5"/>
          </p:nvPr>
        </p:nvSpPr>
        <p:spPr/>
        <p:txBody>
          <a:bodyPr/>
          <a:lstStyle/>
          <a:p>
            <a:fld id="{C0317447-87E5-4C69-A88C-BFE82F833693}" type="slidenum">
              <a:rPr lang="en-GB" smtClean="0"/>
              <a:t>5</a:t>
            </a:fld>
            <a:endParaRPr lang="en-GB"/>
          </a:p>
        </p:txBody>
      </p:sp>
    </p:spTree>
    <p:extLst>
      <p:ext uri="{BB962C8B-B14F-4D97-AF65-F5344CB8AC3E}">
        <p14:creationId xmlns:p14="http://schemas.microsoft.com/office/powerpoint/2010/main" val="346881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000000"/>
                </a:solidFill>
                <a:effectLst/>
                <a:latin typeface="gordita"/>
              </a:rPr>
              <a:t>The information provided in the framework aims to help people recognise what is already being done well and where improvements can be made.  </a:t>
            </a:r>
          </a:p>
          <a:p>
            <a:pPr algn="l"/>
            <a:endParaRPr lang="en-GB" b="0" i="0">
              <a:solidFill>
                <a:srgbClr val="000000"/>
              </a:solidFill>
              <a:effectLst/>
              <a:latin typeface="gordita"/>
            </a:endParaRPr>
          </a:p>
          <a:p>
            <a:pPr algn="l"/>
            <a:r>
              <a:rPr lang="en-GB" b="0" i="0">
                <a:solidFill>
                  <a:srgbClr val="000000"/>
                </a:solidFill>
                <a:effectLst/>
                <a:latin typeface="gordita"/>
              </a:rPr>
              <a:t>It is a reference tool that can be read from start to finish or simply dipped into.</a:t>
            </a:r>
          </a:p>
          <a:p>
            <a:pPr algn="l"/>
            <a:r>
              <a:rPr lang="en-GB" b="0" i="0">
                <a:solidFill>
                  <a:srgbClr val="000000"/>
                </a:solidFill>
                <a:effectLst/>
                <a:latin typeface="gordita"/>
              </a:rPr>
              <a:t> </a:t>
            </a:r>
          </a:p>
          <a:p>
            <a:pPr algn="l"/>
            <a:r>
              <a:rPr lang="en-GB" b="1" i="0">
                <a:solidFill>
                  <a:srgbClr val="000000"/>
                </a:solidFill>
                <a:effectLst/>
                <a:latin typeface="gordita"/>
              </a:rPr>
              <a:t>It can be used as a reference tool to:</a:t>
            </a:r>
            <a:r>
              <a:rPr lang="en-GB" b="0" i="0">
                <a:solidFill>
                  <a:srgbClr val="000000"/>
                </a:solidFill>
                <a:effectLst/>
                <a:latin typeface="gordita"/>
              </a:rPr>
              <a:t> </a:t>
            </a:r>
          </a:p>
          <a:p>
            <a:pPr algn="l">
              <a:buFont typeface="Arial" panose="020B0604020202020204" pitchFamily="34" charset="0"/>
              <a:buChar char="•"/>
            </a:pPr>
            <a:r>
              <a:rPr lang="en-GB" b="0" i="0">
                <a:solidFill>
                  <a:srgbClr val="000000"/>
                </a:solidFill>
                <a:effectLst/>
                <a:latin typeface="gordita"/>
              </a:rPr>
              <a:t>help businesses identify and make changes.  </a:t>
            </a:r>
          </a:p>
          <a:p>
            <a:pPr algn="l">
              <a:buFont typeface="Arial" panose="020B0604020202020204" pitchFamily="34" charset="0"/>
              <a:buChar char="•"/>
            </a:pPr>
            <a:r>
              <a:rPr lang="en-GB" b="0" i="0">
                <a:solidFill>
                  <a:srgbClr val="000000"/>
                </a:solidFill>
                <a:effectLst/>
                <a:latin typeface="gordita"/>
              </a:rPr>
              <a:t>facilitate discussions with staff and volunteers to help raise awareness and understanding of what it means to be an age-friendly business. </a:t>
            </a:r>
          </a:p>
          <a:p>
            <a:pPr algn="l">
              <a:buFont typeface="Arial" panose="020B0604020202020204" pitchFamily="34" charset="0"/>
              <a:buChar char="•"/>
            </a:pPr>
            <a:r>
              <a:rPr lang="en-GB" b="0" i="0">
                <a:solidFill>
                  <a:srgbClr val="000000"/>
                </a:solidFill>
                <a:effectLst/>
                <a:latin typeface="gordita"/>
              </a:rPr>
              <a:t>review any existing business policies or codes of practice, such as Equality, Diversity and Inclusion (EDI) policies, and ensure age-friendly approaches are included, for example, volunteering schemes or contracting practices for freelance workers. </a:t>
            </a:r>
          </a:p>
          <a:p>
            <a:pPr algn="l">
              <a:buFont typeface="Arial" panose="020B0604020202020204" pitchFamily="34" charset="0"/>
              <a:buChar char="•"/>
            </a:pPr>
            <a:r>
              <a:rPr lang="en-GB" b="0" i="0">
                <a:solidFill>
                  <a:srgbClr val="000000"/>
                </a:solidFill>
                <a:effectLst/>
                <a:latin typeface="gordita"/>
              </a:rPr>
              <a:t>provide a basic structure to inform local schemes or incentives for businesses such as guidance and checklists, accreditations or awards that support and encourage businesses within the area to become more age-friendly. </a:t>
            </a:r>
          </a:p>
          <a:p>
            <a:pPr algn="l">
              <a:buFont typeface="Arial" panose="020B0604020202020204" pitchFamily="34" charset="0"/>
              <a:buChar char="•"/>
            </a:pPr>
            <a:r>
              <a:rPr lang="en-GB" b="0" i="0">
                <a:solidFill>
                  <a:srgbClr val="000000"/>
                </a:solidFill>
                <a:effectLst/>
                <a:latin typeface="gordita"/>
              </a:rPr>
              <a:t>Inspire strategic conversations and planning between businesses and people working locally. For example, with Business Improvement Districts.</a:t>
            </a:r>
          </a:p>
          <a:p>
            <a:endParaRPr lang="en-GB"/>
          </a:p>
        </p:txBody>
      </p:sp>
      <p:sp>
        <p:nvSpPr>
          <p:cNvPr id="4" name="Slide Number Placeholder 3"/>
          <p:cNvSpPr>
            <a:spLocks noGrp="1"/>
          </p:cNvSpPr>
          <p:nvPr>
            <p:ph type="sldNum" sz="quarter" idx="5"/>
          </p:nvPr>
        </p:nvSpPr>
        <p:spPr/>
        <p:txBody>
          <a:bodyPr/>
          <a:lstStyle/>
          <a:p>
            <a:fld id="{C0317447-87E5-4C69-A88C-BFE82F833693}" type="slidenum">
              <a:rPr lang="en-GB" smtClean="0"/>
              <a:t>6</a:t>
            </a:fld>
            <a:endParaRPr lang="en-GB"/>
          </a:p>
        </p:txBody>
      </p:sp>
    </p:spTree>
    <p:extLst>
      <p:ext uri="{BB962C8B-B14F-4D97-AF65-F5344CB8AC3E}">
        <p14:creationId xmlns:p14="http://schemas.microsoft.com/office/powerpoint/2010/main" val="312717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visualisation of the framework. It shows the 5 key areas of the framework with a corresponding illustration and a list of the content covered by each area.</a:t>
            </a:r>
            <a:endParaRPr lang="en-US"/>
          </a:p>
          <a:p>
            <a:r>
              <a:rPr lang="en-GB"/>
              <a:t> </a:t>
            </a:r>
            <a:endParaRPr lang="en-US"/>
          </a:p>
          <a:p>
            <a:r>
              <a:rPr lang="en-GB"/>
              <a:t>You can download the framework or a copy of this visualisation from the Centre for Ageing Better’s website (see link at the bottom of the slide) </a:t>
            </a:r>
            <a:r>
              <a:rPr lang="en-GB">
                <a:hlinkClick r:id="rId3">
                  <a:extLst>
                    <a:ext uri="{A12FA001-AC4F-418D-AE19-62706E023703}">
                      <ahyp:hlinkClr xmlns:ahyp="http://schemas.microsoft.com/office/drawing/2018/hyperlinkcolor" val="tx"/>
                    </a:ext>
                  </a:extLst>
                </a:hlinkClick>
              </a:rPr>
              <a:t>ageing-better.org.uk/age-friendly-businesses </a:t>
            </a:r>
            <a:endParaRPr lang="en-GB"/>
          </a:p>
          <a:p>
            <a:endParaRPr lang="en-GB"/>
          </a:p>
          <a:p>
            <a:r>
              <a:rPr lang="en-GB"/>
              <a:t>The visualisation is included within the downloadable copy of the framework – within which you can click on each of these 5 areas to be taken through to the relevant content.</a:t>
            </a:r>
          </a:p>
          <a:p>
            <a:endParaRPr lang="en-GB"/>
          </a:p>
          <a:p>
            <a:r>
              <a:rPr lang="en-GB"/>
              <a:t>The next few slides provide some further information on the content of the framework including examples of recommendations across each of the 5 areas.</a:t>
            </a:r>
          </a:p>
          <a:p>
            <a:endParaRPr lang="en-GB"/>
          </a:p>
        </p:txBody>
      </p:sp>
      <p:sp>
        <p:nvSpPr>
          <p:cNvPr id="4" name="Slide Number Placeholder 3"/>
          <p:cNvSpPr>
            <a:spLocks noGrp="1"/>
          </p:cNvSpPr>
          <p:nvPr>
            <p:ph type="sldNum" sz="quarter" idx="5"/>
          </p:nvPr>
        </p:nvSpPr>
        <p:spPr/>
        <p:txBody>
          <a:bodyPr/>
          <a:lstStyle/>
          <a:p>
            <a:fld id="{C0317447-87E5-4C69-A88C-BFE82F833693}" type="slidenum">
              <a:rPr lang="en-GB" smtClean="0"/>
              <a:t>7</a:t>
            </a:fld>
            <a:endParaRPr lang="en-GB"/>
          </a:p>
        </p:txBody>
      </p:sp>
    </p:spTree>
    <p:extLst>
      <p:ext uri="{BB962C8B-B14F-4D97-AF65-F5344CB8AC3E}">
        <p14:creationId xmlns:p14="http://schemas.microsoft.com/office/powerpoint/2010/main" val="391757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ptos" panose="020B0004020202020204" pitchFamily="34" charset="0"/>
                <a:ea typeface="Aptos" panose="020B0004020202020204" pitchFamily="34" charset="0"/>
                <a:cs typeface="Aptos" panose="020B0004020202020204" pitchFamily="34" charset="0"/>
              </a:rPr>
              <a:t>The first section of the framework is about </a:t>
            </a:r>
            <a:r>
              <a:rPr lang="en-GB" sz="1800" b="1">
                <a:effectLst/>
                <a:latin typeface="Aptos" panose="020B0004020202020204" pitchFamily="34" charset="0"/>
                <a:ea typeface="Aptos" panose="020B0004020202020204" pitchFamily="34" charset="0"/>
                <a:cs typeface="Aptos" panose="020B0004020202020204" pitchFamily="34" charset="0"/>
              </a:rPr>
              <a:t>Your people</a:t>
            </a:r>
            <a:r>
              <a:rPr lang="en-GB" sz="1800">
                <a:effectLst/>
                <a:latin typeface="Aptos" panose="020B0004020202020204" pitchFamily="34" charset="0"/>
                <a:ea typeface="Aptos" panose="020B0004020202020204" pitchFamily="34" charset="0"/>
                <a:cs typeface="Aptos" panose="020B0004020202020204" pitchFamily="34" charset="0"/>
              </a:rPr>
              <a:t>. It makes the case that an age-friendly business recognises the importance and value of the older staff and volunteers in its workforce, as well as the pivotal role this workforce plays in providing a service that attracts and retains customers of all ages. Treating people with respect, not making assumptions based on age, and offering appropriate levels of support and interaction are all important parts of a high-quality customer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It includes:</a:t>
            </a:r>
          </a:p>
          <a:p>
            <a:endParaRPr lang="en-GB"/>
          </a:p>
          <a:p>
            <a:pPr marL="285750" indent="-285750">
              <a:spcAft>
                <a:spcPts val="600"/>
              </a:spcAft>
              <a:buFont typeface="Arial" panose="020B0604020202020204" pitchFamily="34" charset="0"/>
              <a:buChar char="•"/>
            </a:pPr>
            <a:r>
              <a:rPr lang="en-GB" b="1"/>
              <a:t>Employment practices </a:t>
            </a:r>
            <a:r>
              <a:rPr lang="en-GB" sz="1800">
                <a:effectLst/>
                <a:latin typeface="Aptos" panose="020B0004020202020204" pitchFamily="34" charset="0"/>
                <a:ea typeface="Times New Roman" panose="02020603050405020304" pitchFamily="18" charset="0"/>
                <a:cs typeface="Aptos" panose="020B0004020202020204" pitchFamily="34" charset="0"/>
              </a:rPr>
              <a:t>– For example being open to flexible working, advertising the right to request it and supporting the line managers of people who take up this option</a:t>
            </a:r>
            <a:endParaRPr lang="en-GB"/>
          </a:p>
          <a:p>
            <a:pPr marL="285750" indent="-285750">
              <a:spcAft>
                <a:spcPts val="600"/>
              </a:spcAft>
              <a:buFont typeface="Arial" panose="020B0604020202020204" pitchFamily="34" charset="0"/>
              <a:buChar char="•"/>
            </a:pPr>
            <a:r>
              <a:rPr lang="en-GB" b="1"/>
              <a:t>Training and awareness </a:t>
            </a:r>
            <a:r>
              <a:rPr lang="en-GB" sz="1800">
                <a:effectLst/>
                <a:latin typeface="Aptos" panose="020B0004020202020204" pitchFamily="34" charset="0"/>
                <a:ea typeface="Times New Roman" panose="02020603050405020304" pitchFamily="18" charset="0"/>
                <a:cs typeface="Aptos" panose="020B0004020202020204" pitchFamily="34" charset="0"/>
              </a:rPr>
              <a:t>- For example providing staff with training and information that relates to engaging with people living with specific health conditions or disabilities.</a:t>
            </a:r>
            <a:endParaRPr lang="en-GB"/>
          </a:p>
          <a:p>
            <a:pPr marL="285750" indent="-285750">
              <a:spcAft>
                <a:spcPts val="600"/>
              </a:spcAft>
              <a:buFont typeface="Arial" panose="020B0604020202020204" pitchFamily="34" charset="0"/>
              <a:buChar char="•"/>
            </a:pPr>
            <a:r>
              <a:rPr lang="en-GB" b="1"/>
              <a:t>Tackling ageist attitudes and assumptions </a:t>
            </a:r>
            <a:r>
              <a:rPr lang="en-GB"/>
              <a:t>– For example using the Age Without Limits resources to raise awareness of ageism and identify suitable ways to challenge it amongst your staff and volunteers. </a:t>
            </a:r>
          </a:p>
          <a:p>
            <a:pPr marL="285750" indent="-285750">
              <a:spcAft>
                <a:spcPts val="600"/>
              </a:spcAft>
              <a:buFont typeface="Arial" panose="020B0604020202020204" pitchFamily="34" charset="0"/>
              <a:buChar char="•"/>
            </a:pPr>
            <a:r>
              <a:rPr lang="en-GB" b="1"/>
              <a:t>Empowerment and agency </a:t>
            </a:r>
            <a:r>
              <a:rPr lang="en-GB"/>
              <a:t>– For example providing knowledgeable customer-facing staff who have the time to listen carefully and respond to questions.</a:t>
            </a:r>
          </a:p>
          <a:p>
            <a:pPr marL="285750" indent="-285750">
              <a:spcAft>
                <a:spcPts val="600"/>
              </a:spcAft>
              <a:buFont typeface="Arial" panose="020B0604020202020204" pitchFamily="34" charset="0"/>
              <a:buChar char="•"/>
            </a:pPr>
            <a:r>
              <a:rPr lang="en-GB" b="1"/>
              <a:t>Atmosphere and culture </a:t>
            </a:r>
            <a:r>
              <a:rPr lang="en-GB"/>
              <a:t>– For example encouraging staff to recognise regular visitors and take time to interact with them.</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The Institute of Customer Service identifies the risk of taking an uninformed and what might be deemed lazy approach to customer interactions.</a:t>
            </a:r>
          </a:p>
          <a:p>
            <a:pPr algn="l"/>
            <a:r>
              <a:rPr lang="en-GB" sz="1200" i="1"/>
              <a:t>Source: More than a million over 65s have experienced bad customer service because of their age. The Institute of Customer Service, 2020.</a:t>
            </a:r>
          </a:p>
          <a:p>
            <a:r>
              <a:rPr lang="en-GB" i="1"/>
              <a:t>Available at:  www.instituteofcustomerservice.com/over-65s-bad-service</a:t>
            </a:r>
          </a:p>
        </p:txBody>
      </p:sp>
      <p:sp>
        <p:nvSpPr>
          <p:cNvPr id="4" name="Slide Number Placeholder 3"/>
          <p:cNvSpPr>
            <a:spLocks noGrp="1"/>
          </p:cNvSpPr>
          <p:nvPr>
            <p:ph type="sldNum" sz="quarter" idx="5"/>
          </p:nvPr>
        </p:nvSpPr>
        <p:spPr/>
        <p:txBody>
          <a:bodyPr/>
          <a:lstStyle/>
          <a:p>
            <a:fld id="{C0317447-87E5-4C69-A88C-BFE82F833693}" type="slidenum">
              <a:rPr lang="en-GB" smtClean="0"/>
              <a:t>8</a:t>
            </a:fld>
            <a:endParaRPr lang="en-GB"/>
          </a:p>
        </p:txBody>
      </p:sp>
    </p:spTree>
    <p:extLst>
      <p:ext uri="{BB962C8B-B14F-4D97-AF65-F5344CB8AC3E}">
        <p14:creationId xmlns:p14="http://schemas.microsoft.com/office/powerpoint/2010/main" val="57117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Your premises </a:t>
            </a:r>
            <a:r>
              <a:rPr lang="en-GB" sz="1200" b="0"/>
              <a:t>talks about providing a positive experience for older customers by creating an environment that is safe, accessible, warm, and welcoming as well as acoustically and aesthetically pleasing, which can help you retain and grow your customer base. Think about the indoor and outdoor parts of your premises and remember to consider your older staff as well as your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This section of the framework includes: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285750" indent="-285750">
              <a:spcAft>
                <a:spcPts val="600"/>
              </a:spcAft>
              <a:buFont typeface="Arial" panose="020B0604020202020204" pitchFamily="34" charset="0"/>
              <a:buChar char="•"/>
            </a:pPr>
            <a:r>
              <a:rPr lang="en-GB" b="1"/>
              <a:t>Accessibility</a:t>
            </a:r>
            <a:r>
              <a:rPr lang="en-GB"/>
              <a:t> – For example offer ramped or level access where possible and ensure internal spaces are wide enough to navigate freely with lightweight or automatic doors. </a:t>
            </a:r>
          </a:p>
          <a:p>
            <a:pPr marL="285750" indent="-285750">
              <a:spcAft>
                <a:spcPts val="600"/>
              </a:spcAft>
              <a:buFont typeface="Arial" panose="020B0604020202020204" pitchFamily="34" charset="0"/>
              <a:buChar char="•"/>
            </a:pPr>
            <a:r>
              <a:rPr lang="en-GB" b="1"/>
              <a:t>Furniture and facilities </a:t>
            </a:r>
            <a:r>
              <a:rPr lang="en-GB"/>
              <a:t>– For example provide permanent seating or the option for customers to request a temporary seat. </a:t>
            </a:r>
          </a:p>
          <a:p>
            <a:pPr marL="285750" indent="-285750">
              <a:spcAft>
                <a:spcPts val="600"/>
              </a:spcAft>
              <a:buFont typeface="Arial" panose="020B0604020202020204" pitchFamily="34" charset="0"/>
              <a:buChar char="•"/>
            </a:pPr>
            <a:r>
              <a:rPr lang="en-GB" b="1"/>
              <a:t>Sensory factors </a:t>
            </a:r>
            <a:r>
              <a:rPr lang="en-GB"/>
              <a:t>(which covers such things as sound, lighting, temperature, smells) – For example Ensure that areas requiring careful navigation – such as stairs or ramps - are well-lit, consider how you use task lights, and reduce glare from labels, menus or screens. </a:t>
            </a:r>
          </a:p>
          <a:p>
            <a:pPr marL="285750" indent="-285750">
              <a:spcAft>
                <a:spcPts val="600"/>
              </a:spcAft>
              <a:buFont typeface="Arial" panose="020B0604020202020204" pitchFamily="34" charset="0"/>
              <a:buChar char="•"/>
            </a:pPr>
            <a:r>
              <a:rPr lang="en-GB" b="1"/>
              <a:t>Health and safety </a:t>
            </a:r>
            <a:r>
              <a:rPr lang="en-GB"/>
              <a:t>– For example Identify, fix and remove hazards such as spillages, breakages and obstructions as soon as they occur.</a:t>
            </a:r>
          </a:p>
          <a:p>
            <a:pPr marL="285750" indent="-285750">
              <a:spcAft>
                <a:spcPts val="600"/>
              </a:spcAft>
              <a:buFont typeface="Arial" panose="020B0604020202020204" pitchFamily="34" charset="0"/>
              <a:buChar char="•"/>
            </a:pPr>
            <a:r>
              <a:rPr lang="en-GB" b="1"/>
              <a:t>Easy interactions </a:t>
            </a:r>
            <a:r>
              <a:rPr lang="en-GB"/>
              <a:t>– For example Provide information on how to get about your premises easily, such as floor plans, seating plans, exhibition layouts and 360-degree virtual tours. </a:t>
            </a:r>
          </a:p>
          <a:p>
            <a:endParaRPr lang="en-GB"/>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i="1"/>
              <a:t>A report by the </a:t>
            </a:r>
            <a:r>
              <a:rPr lang="en-GB" sz="1200" i="1"/>
              <a:t>International Longevity Centre found that u</a:t>
            </a:r>
            <a:r>
              <a:rPr lang="en-GB" sz="1200" i="1">
                <a:effectLst/>
                <a:latin typeface="Segoe UI"/>
                <a:cs typeface="Segoe UI"/>
              </a:rPr>
              <a:t>p to £3.8 billion is lost per year as a result of businesses failing to cater to over 50s with walking difficulties</a:t>
            </a:r>
            <a:r>
              <a:rPr lang="en-GB" i="1">
                <a:latin typeface="Segoe UI"/>
                <a:cs typeface="Segoe UI"/>
              </a:rPr>
              <a:t> -</a:t>
            </a:r>
            <a:r>
              <a:rPr lang="en-GB" sz="1200" i="1"/>
              <a:t>demonstrating why thinking about accessibility is so important from a business perspective.</a:t>
            </a:r>
          </a:p>
          <a:p>
            <a:r>
              <a:rPr lang="en-GB" sz="1200" i="1"/>
              <a:t>Source: The Missing £Billions: The economic cost of failing to adapt our high street to respond to demographic change. International Longevity Centre, 2016</a:t>
            </a:r>
          </a:p>
          <a:p>
            <a:r>
              <a:rPr lang="en-GB" sz="1200" i="1"/>
              <a:t>Available at: ilcuk.org.uk/the-missing-billions-the-economic-cost-offailing-to-adapt-our-high-street-to-respond-to-demographic-change </a:t>
            </a:r>
          </a:p>
          <a:p>
            <a:endParaRPr lang="en-GB" sz="1800" i="1">
              <a:latin typeface="Segoe UI"/>
              <a:cs typeface="Segoe UI"/>
            </a:endParaRPr>
          </a:p>
          <a:p>
            <a:r>
              <a:rPr lang="en-GB" sz="1800" i="1">
                <a:effectLst/>
                <a:latin typeface="Segoe UI"/>
                <a:cs typeface="Segoe UI"/>
              </a:rPr>
              <a:t>Note: The ILC have calculated that if consumers aged over 50 with a mobility issue were to spend as much on eating out, clothing and leisure, as consumers of the same age and with the same socio-economic characteristics but without a walking difficulty, we could have an increase in annual spending between £470 million and £3.84 billion.</a:t>
            </a:r>
            <a:endParaRPr lang="en-GB" i="1">
              <a:latin typeface="Segoe UI"/>
              <a:cs typeface="Segoe UI"/>
            </a:endParaRPr>
          </a:p>
        </p:txBody>
      </p:sp>
      <p:sp>
        <p:nvSpPr>
          <p:cNvPr id="4" name="Slide Number Placeholder 3"/>
          <p:cNvSpPr>
            <a:spLocks noGrp="1"/>
          </p:cNvSpPr>
          <p:nvPr>
            <p:ph type="sldNum" sz="quarter" idx="5"/>
          </p:nvPr>
        </p:nvSpPr>
        <p:spPr/>
        <p:txBody>
          <a:bodyPr/>
          <a:lstStyle/>
          <a:p>
            <a:fld id="{C0317447-87E5-4C69-A88C-BFE82F833693}" type="slidenum">
              <a:rPr lang="en-GB" smtClean="0"/>
              <a:t>9</a:t>
            </a:fld>
            <a:endParaRPr lang="en-GB"/>
          </a:p>
        </p:txBody>
      </p:sp>
    </p:spTree>
    <p:extLst>
      <p:ext uri="{BB962C8B-B14F-4D97-AF65-F5344CB8AC3E}">
        <p14:creationId xmlns:p14="http://schemas.microsoft.com/office/powerpoint/2010/main" val="151685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a:t>Click to edit Master title style</a:t>
            </a:r>
            <a:br>
              <a:rPr lang="en-US"/>
            </a:b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879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68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28338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45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87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735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9341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8" r:id="rId3"/>
    <p:sldLayoutId id="2147483669" r:id="rId4"/>
    <p:sldLayoutId id="2147483653" r:id="rId5"/>
    <p:sldLayoutId id="2147483654" r:id="rId6"/>
    <p:sldLayoutId id="2147483651" r:id="rId7"/>
    <p:sldLayoutId id="2147483670" r:id="rId8"/>
    <p:sldLayoutId id="2147483666" r:id="rId9"/>
    <p:sldLayoutId id="2147483667" r:id="rId10"/>
    <p:sldLayoutId id="2147483659" r:id="rId11"/>
    <p:sldLayoutId id="2147483650" r:id="rId12"/>
    <p:sldLayoutId id="2147483663" r:id="rId13"/>
    <p:sldLayoutId id="2147483658" r:id="rId14"/>
    <p:sldLayoutId id="2147483665" r:id="rId15"/>
    <p:sldLayoutId id="2147483664" r:id="rId16"/>
    <p:sldLayoutId id="2147483655" r:id="rId17"/>
    <p:sldLayoutId id="2147483662" r:id="rId18"/>
    <p:sldLayoutId id="2147483657" r:id="rId19"/>
    <p:sldLayoutId id="2147483656"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geing-better.org.uk/age-friendly-business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ageing-better.org.uk/age-friendly-businesse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mailto:localities@ageing-better.org.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ageing-better.org.uk/age-friendly-busines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6095-E82C-6851-9C09-8E17130F3323}"/>
              </a:ext>
            </a:extLst>
          </p:cNvPr>
          <p:cNvSpPr>
            <a:spLocks noGrp="1"/>
          </p:cNvSpPr>
          <p:nvPr>
            <p:ph type="ctrTitle"/>
          </p:nvPr>
        </p:nvSpPr>
        <p:spPr>
          <a:xfrm>
            <a:off x="483438" y="1640688"/>
            <a:ext cx="7327062" cy="1908000"/>
          </a:xfrm>
        </p:spPr>
        <p:txBody>
          <a:bodyPr>
            <a:normAutofit fontScale="90000"/>
          </a:bodyPr>
          <a:lstStyle/>
          <a:p>
            <a:pPr>
              <a:lnSpc>
                <a:spcPct val="100000"/>
              </a:lnSpc>
            </a:pPr>
            <a:r>
              <a:rPr lang="en-GB" sz="6000">
                <a:solidFill>
                  <a:schemeClr val="accent6"/>
                </a:solidFill>
              </a:rPr>
              <a:t>How to be an </a:t>
            </a:r>
            <a:br>
              <a:rPr lang="en-GB" sz="6000">
                <a:solidFill>
                  <a:schemeClr val="accent6"/>
                </a:solidFill>
              </a:rPr>
            </a:br>
            <a:r>
              <a:rPr lang="en-GB" sz="6000" b="1">
                <a:solidFill>
                  <a:schemeClr val="accent6"/>
                </a:solidFill>
              </a:rPr>
              <a:t>Age-friendly Business</a:t>
            </a:r>
            <a:br>
              <a:rPr lang="en-GB"/>
            </a:br>
            <a:r>
              <a:rPr lang="en-GB" sz="3600"/>
              <a:t>A framework for </a:t>
            </a:r>
            <a:br>
              <a:rPr lang="en-GB" sz="3600"/>
            </a:br>
            <a:r>
              <a:rPr lang="en-GB" sz="3600"/>
              <a:t>customer-facing settings</a:t>
            </a:r>
            <a:br>
              <a:rPr lang="en-GB" sz="3600"/>
            </a:br>
            <a:br>
              <a:rPr lang="en-GB" sz="3600"/>
            </a:br>
            <a:r>
              <a:rPr lang="en-GB" sz="2200">
                <a:solidFill>
                  <a:srgbClr val="00B0F0"/>
                </a:solidFill>
                <a:hlinkClick r:id="rId3">
                  <a:extLst>
                    <a:ext uri="{A12FA001-AC4F-418D-AE19-62706E023703}">
                      <ahyp:hlinkClr xmlns:ahyp="http://schemas.microsoft.com/office/drawing/2018/hyperlinkcolor" val="tx"/>
                    </a:ext>
                  </a:extLst>
                </a:hlinkClick>
              </a:rPr>
              <a:t>ageing-better.org.uk/age-friendly-businesses</a:t>
            </a:r>
            <a:r>
              <a:rPr lang="en-GB" sz="2200">
                <a:solidFill>
                  <a:srgbClr val="00B0F0"/>
                </a:solidFill>
              </a:rPr>
              <a:t> </a:t>
            </a:r>
            <a:endParaRPr lang="en-GB" sz="2200">
              <a:solidFill>
                <a:srgbClr val="00B0F0"/>
              </a:solidFill>
              <a:cs typeface="Arial"/>
            </a:endParaRPr>
          </a:p>
        </p:txBody>
      </p:sp>
      <p:pic>
        <p:nvPicPr>
          <p:cNvPr id="5" name="Picture 4">
            <a:extLst>
              <a:ext uri="{FF2B5EF4-FFF2-40B4-BE49-F238E27FC236}">
                <a16:creationId xmlns:a16="http://schemas.microsoft.com/office/drawing/2014/main" id="{478047C1-05F2-A007-AA8D-B531AFE55306}"/>
              </a:ext>
            </a:extLst>
          </p:cNvPr>
          <p:cNvPicPr>
            <a:picLocks noChangeAspect="1"/>
          </p:cNvPicPr>
          <p:nvPr/>
        </p:nvPicPr>
        <p:blipFill>
          <a:blip r:embed="rId4"/>
          <a:stretch>
            <a:fillRect/>
          </a:stretch>
        </p:blipFill>
        <p:spPr>
          <a:xfrm>
            <a:off x="8080887" y="817678"/>
            <a:ext cx="3450714" cy="49136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6721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a:xfrm>
            <a:off x="1708399" y="761916"/>
            <a:ext cx="11112000" cy="1034462"/>
          </a:xfrm>
        </p:spPr>
        <p:txBody>
          <a:bodyPr/>
          <a:lstStyle/>
          <a:p>
            <a:r>
              <a:rPr lang="en-GB" sz="4800">
                <a:solidFill>
                  <a:schemeClr val="bg1"/>
                </a:solidFill>
              </a:rPr>
              <a:t>Your communications</a:t>
            </a:r>
          </a:p>
        </p:txBody>
      </p:sp>
      <p:sp>
        <p:nvSpPr>
          <p:cNvPr id="5" name="Speech Bubble: Rectangle with Corners Rounded 4">
            <a:extLst>
              <a:ext uri="{FF2B5EF4-FFF2-40B4-BE49-F238E27FC236}">
                <a16:creationId xmlns:a16="http://schemas.microsoft.com/office/drawing/2014/main" id="{8F5E892A-2D23-9290-CEF7-B16607CBBE59}"/>
              </a:ext>
            </a:extLst>
          </p:cNvPr>
          <p:cNvSpPr/>
          <p:nvPr/>
        </p:nvSpPr>
        <p:spPr>
          <a:xfrm>
            <a:off x="2552700" y="5163127"/>
            <a:ext cx="9194800" cy="1359648"/>
          </a:xfrm>
          <a:prstGeom prst="wedgeRoundRectCallout">
            <a:avLst>
              <a:gd name="adj1" fmla="val -65030"/>
              <a:gd name="adj2" fmla="val -2443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444500" indent="-177800" algn="ctr"/>
            <a:r>
              <a:rPr lang="en-GB" i="1" dirty="0"/>
              <a:t>Older people are not a single segment. This group is too complex to be stereotyped and too diverse to be second-guessed. Yet that’s exactly what some businesses are doing.</a:t>
            </a:r>
            <a:endParaRPr lang="en-GB" dirty="0"/>
          </a:p>
          <a:p>
            <a:pPr algn="ctr"/>
            <a:r>
              <a:rPr lang="en-GB" sz="1200" dirty="0"/>
              <a:t>Mature Marketing Association</a:t>
            </a:r>
            <a:endParaRPr lang="en-GB" sz="800" dirty="0"/>
          </a:p>
        </p:txBody>
      </p:sp>
      <p:pic>
        <p:nvPicPr>
          <p:cNvPr id="7" name="Picture 6" descr="A tablet and a paper&#10;&#10;Description automatically generated">
            <a:extLst>
              <a:ext uri="{FF2B5EF4-FFF2-40B4-BE49-F238E27FC236}">
                <a16:creationId xmlns:a16="http://schemas.microsoft.com/office/drawing/2014/main" id="{A2B99098-0F9D-E08A-3B28-012151CC9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99" y="435864"/>
            <a:ext cx="1010311" cy="1034462"/>
          </a:xfrm>
          <a:prstGeom prst="rect">
            <a:avLst/>
          </a:prstGeom>
        </p:spPr>
      </p:pic>
      <p:graphicFrame>
        <p:nvGraphicFramePr>
          <p:cNvPr id="8" name="Table 7">
            <a:extLst>
              <a:ext uri="{FF2B5EF4-FFF2-40B4-BE49-F238E27FC236}">
                <a16:creationId xmlns:a16="http://schemas.microsoft.com/office/drawing/2014/main" id="{4585558B-195C-DB43-4F08-C7C00B1EB94C}"/>
              </a:ext>
            </a:extLst>
          </p:cNvPr>
          <p:cNvGraphicFramePr>
            <a:graphicFrameLocks noGrp="1"/>
          </p:cNvGraphicFramePr>
          <p:nvPr>
            <p:extLst>
              <p:ext uri="{D42A27DB-BD31-4B8C-83A1-F6EECF244321}">
                <p14:modId xmlns:p14="http://schemas.microsoft.com/office/powerpoint/2010/main" val="2107158156"/>
              </p:ext>
            </p:extLst>
          </p:nvPr>
        </p:nvGraphicFramePr>
        <p:xfrm>
          <a:off x="539998" y="1619659"/>
          <a:ext cx="11207502" cy="3114040"/>
        </p:xfrm>
        <a:graphic>
          <a:graphicData uri="http://schemas.openxmlformats.org/drawingml/2006/table">
            <a:tbl>
              <a:tblPr firstRow="1" bandRow="1">
                <a:tableStyleId>{00A15C55-8517-42AA-B614-E9B94910E393}</a:tableStyleId>
              </a:tblPr>
              <a:tblGrid>
                <a:gridCol w="5022602">
                  <a:extLst>
                    <a:ext uri="{9D8B030D-6E8A-4147-A177-3AD203B41FA5}">
                      <a16:colId xmlns:a16="http://schemas.microsoft.com/office/drawing/2014/main" val="1789571304"/>
                    </a:ext>
                  </a:extLst>
                </a:gridCol>
                <a:gridCol w="6184900">
                  <a:extLst>
                    <a:ext uri="{9D8B030D-6E8A-4147-A177-3AD203B41FA5}">
                      <a16:colId xmlns:a16="http://schemas.microsoft.com/office/drawing/2014/main" val="2808866048"/>
                    </a:ext>
                  </a:extLst>
                </a:gridCol>
              </a:tblGrid>
              <a:tr h="370840">
                <a:tc>
                  <a:txBody>
                    <a:bodyPr/>
                    <a:lstStyle/>
                    <a:p>
                      <a:r>
                        <a:rPr lang="en-GB"/>
                        <a:t>Content covers…</a:t>
                      </a:r>
                    </a:p>
                  </a:txBody>
                  <a:tcPr/>
                </a:tc>
                <a:tc>
                  <a:txBody>
                    <a:bodyPr/>
                    <a:lstStyle/>
                    <a:p>
                      <a:r>
                        <a:rPr lang="en-GB" b="0"/>
                        <a:t>For example…</a:t>
                      </a:r>
                    </a:p>
                  </a:txBody>
                  <a:tcPr/>
                </a:tc>
                <a:extLst>
                  <a:ext uri="{0D108BD9-81ED-4DB2-BD59-A6C34878D82A}">
                    <a16:rowId xmlns:a16="http://schemas.microsoft.com/office/drawing/2014/main" val="2873120309"/>
                  </a:ext>
                </a:extLst>
              </a:tr>
              <a:tr h="370840">
                <a:tc>
                  <a:txBody>
                    <a:bodyPr/>
                    <a:lstStyle/>
                    <a:p>
                      <a:r>
                        <a:rPr lang="en-GB" b="1"/>
                        <a:t>Easy to find information</a:t>
                      </a:r>
                    </a:p>
                    <a:p>
                      <a:endParaRPr lang="en-GB" sz="1200" b="1"/>
                    </a:p>
                  </a:txBody>
                  <a:tcPr/>
                </a:tc>
                <a:tc>
                  <a:txBody>
                    <a:bodyPr/>
                    <a:lstStyle/>
                    <a:p>
                      <a:r>
                        <a:rPr lang="en-GB"/>
                        <a:t>Display information in a range of places</a:t>
                      </a:r>
                    </a:p>
                  </a:txBody>
                  <a:tcPr/>
                </a:tc>
                <a:extLst>
                  <a:ext uri="{0D108BD9-81ED-4DB2-BD59-A6C34878D82A}">
                    <a16:rowId xmlns:a16="http://schemas.microsoft.com/office/drawing/2014/main" val="999129263"/>
                  </a:ext>
                </a:extLst>
              </a:tr>
              <a:tr h="370840">
                <a:tc>
                  <a:txBody>
                    <a:bodyPr/>
                    <a:lstStyle/>
                    <a:p>
                      <a:r>
                        <a:rPr lang="en-GB" b="1"/>
                        <a:t>Readability and language</a:t>
                      </a:r>
                    </a:p>
                    <a:p>
                      <a:endParaRPr lang="en-GB" sz="1200" b="1"/>
                    </a:p>
                  </a:txBody>
                  <a:tcPr/>
                </a:tc>
                <a:tc>
                  <a:txBody>
                    <a:bodyPr/>
                    <a:lstStyle/>
                    <a:p>
                      <a:r>
                        <a:rPr lang="en-GB"/>
                        <a:t>Use everyday language that avoids jargon</a:t>
                      </a:r>
                    </a:p>
                  </a:txBody>
                  <a:tcPr/>
                </a:tc>
                <a:extLst>
                  <a:ext uri="{0D108BD9-81ED-4DB2-BD59-A6C34878D82A}">
                    <a16:rowId xmlns:a16="http://schemas.microsoft.com/office/drawing/2014/main" val="3668169668"/>
                  </a:ext>
                </a:extLst>
              </a:tr>
              <a:tr h="370840">
                <a:tc>
                  <a:txBody>
                    <a:bodyPr/>
                    <a:lstStyle/>
                    <a:p>
                      <a:r>
                        <a:rPr lang="en-GB" b="1"/>
                        <a:t>Signs and labels</a:t>
                      </a:r>
                    </a:p>
                    <a:p>
                      <a:endParaRPr lang="en-GB" sz="1200" b="1"/>
                    </a:p>
                  </a:txBody>
                  <a:tcPr/>
                </a:tc>
                <a:tc>
                  <a:txBody>
                    <a:bodyPr/>
                    <a:lstStyle/>
                    <a:p>
                      <a:r>
                        <a:rPr lang="en-GB"/>
                        <a:t>Place signs and labels so they are clearly visible</a:t>
                      </a:r>
                    </a:p>
                  </a:txBody>
                  <a:tcPr/>
                </a:tc>
                <a:extLst>
                  <a:ext uri="{0D108BD9-81ED-4DB2-BD59-A6C34878D82A}">
                    <a16:rowId xmlns:a16="http://schemas.microsoft.com/office/drawing/2014/main" val="4174514460"/>
                  </a:ext>
                </a:extLst>
              </a:tr>
              <a:tr h="370840">
                <a:tc>
                  <a:txBody>
                    <a:bodyPr/>
                    <a:lstStyle/>
                    <a:p>
                      <a:r>
                        <a:rPr lang="en-GB" b="1"/>
                        <a:t>Images and representation</a:t>
                      </a:r>
                    </a:p>
                    <a:p>
                      <a:endParaRPr lang="en-GB" sz="1200" b="1"/>
                    </a:p>
                  </a:txBody>
                  <a:tcPr/>
                </a:tc>
                <a:tc>
                  <a:txBody>
                    <a:bodyPr/>
                    <a:lstStyle/>
                    <a:p>
                      <a:r>
                        <a:rPr lang="en-GB"/>
                        <a:t>Use images of people from a range of ages</a:t>
                      </a:r>
                    </a:p>
                  </a:txBody>
                  <a:tcPr/>
                </a:tc>
                <a:extLst>
                  <a:ext uri="{0D108BD9-81ED-4DB2-BD59-A6C34878D82A}">
                    <a16:rowId xmlns:a16="http://schemas.microsoft.com/office/drawing/2014/main" val="2859262660"/>
                  </a:ext>
                </a:extLst>
              </a:tr>
              <a:tr h="370840">
                <a:tc>
                  <a:txBody>
                    <a:bodyPr/>
                    <a:lstStyle/>
                    <a:p>
                      <a:r>
                        <a:rPr lang="en-GB" b="1"/>
                        <a:t>Channels and formats</a:t>
                      </a:r>
                    </a:p>
                    <a:p>
                      <a:endParaRPr lang="en-GB" sz="1200" b="1"/>
                    </a:p>
                  </a:txBody>
                  <a:tcPr/>
                </a:tc>
                <a:tc>
                  <a:txBody>
                    <a:bodyPr/>
                    <a:lstStyle/>
                    <a:p>
                      <a:r>
                        <a:rPr lang="en-GB" dirty="0"/>
                        <a:t>Offer a range of ways to contact the business</a:t>
                      </a:r>
                    </a:p>
                  </a:txBody>
                  <a:tcPr/>
                </a:tc>
                <a:extLst>
                  <a:ext uri="{0D108BD9-81ED-4DB2-BD59-A6C34878D82A}">
                    <a16:rowId xmlns:a16="http://schemas.microsoft.com/office/drawing/2014/main" val="2914265708"/>
                  </a:ext>
                </a:extLst>
              </a:tr>
            </a:tbl>
          </a:graphicData>
        </a:graphic>
      </p:graphicFrame>
      <p:pic>
        <p:nvPicPr>
          <p:cNvPr id="4" name="Picture 3" descr="A page of a brochure&#10;&#10;Description automatically generated">
            <a:extLst>
              <a:ext uri="{FF2B5EF4-FFF2-40B4-BE49-F238E27FC236}">
                <a16:creationId xmlns:a16="http://schemas.microsoft.com/office/drawing/2014/main" id="{87BA4237-6C54-AE1A-D5C2-18664791925F}"/>
              </a:ext>
            </a:extLst>
          </p:cNvPr>
          <p:cNvPicPr>
            <a:picLocks noChangeAspect="1"/>
          </p:cNvPicPr>
          <p:nvPr/>
        </p:nvPicPr>
        <p:blipFill>
          <a:blip r:embed="rId4"/>
          <a:stretch>
            <a:fillRect/>
          </a:stretch>
        </p:blipFill>
        <p:spPr>
          <a:xfrm rot="827484">
            <a:off x="9312034" y="379212"/>
            <a:ext cx="2546101" cy="1799871"/>
          </a:xfrm>
          <a:prstGeom prst="rect">
            <a:avLst/>
          </a:prstGeom>
        </p:spPr>
      </p:pic>
    </p:spTree>
    <p:extLst>
      <p:ext uri="{BB962C8B-B14F-4D97-AF65-F5344CB8AC3E}">
        <p14:creationId xmlns:p14="http://schemas.microsoft.com/office/powerpoint/2010/main" val="234230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6C2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a:xfrm>
            <a:off x="1733799" y="725970"/>
            <a:ext cx="11112000" cy="890098"/>
          </a:xfrm>
        </p:spPr>
        <p:txBody>
          <a:bodyPr/>
          <a:lstStyle/>
          <a:p>
            <a:r>
              <a:rPr lang="en-GB" sz="4800">
                <a:solidFill>
                  <a:schemeClr val="bg1"/>
                </a:solidFill>
              </a:rPr>
              <a:t>Your offer</a:t>
            </a:r>
          </a:p>
        </p:txBody>
      </p:sp>
      <p:sp>
        <p:nvSpPr>
          <p:cNvPr id="5" name="Speech Bubble: Rectangle with Corners Rounded 4">
            <a:extLst>
              <a:ext uri="{FF2B5EF4-FFF2-40B4-BE49-F238E27FC236}">
                <a16:creationId xmlns:a16="http://schemas.microsoft.com/office/drawing/2014/main" id="{763D2B91-C1BD-DF74-CF08-1D235889F032}"/>
              </a:ext>
            </a:extLst>
          </p:cNvPr>
          <p:cNvSpPr/>
          <p:nvPr/>
        </p:nvSpPr>
        <p:spPr>
          <a:xfrm>
            <a:off x="3517900" y="5464133"/>
            <a:ext cx="7994560" cy="1127168"/>
          </a:xfrm>
          <a:prstGeom prst="wedgeRoundRectCallout">
            <a:avLst>
              <a:gd name="adj1" fmla="val -40561"/>
              <a:gd name="adj2" fmla="val -58398"/>
              <a:gd name="adj3" fmla="val 16667"/>
            </a:avLst>
          </a:prstGeom>
          <a:solidFill>
            <a:srgbClr val="CDE6F7"/>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i="1" dirty="0"/>
              <a:t>4 in 5 people aged over 55 say their favourite retail brand no longer understands them or what they need.</a:t>
            </a:r>
            <a:endParaRPr lang="en-GB" dirty="0"/>
          </a:p>
          <a:p>
            <a:pPr algn="ctr"/>
            <a:r>
              <a:rPr lang="en-GB" sz="1200" dirty="0"/>
              <a:t>Centre for Ageing Better</a:t>
            </a:r>
            <a:endParaRPr lang="en-GB" sz="800" dirty="0"/>
          </a:p>
        </p:txBody>
      </p:sp>
      <p:pic>
        <p:nvPicPr>
          <p:cNvPr id="7" name="Picture 6" descr="A close-up of a paper&#10;&#10;Description automatically generated">
            <a:extLst>
              <a:ext uri="{FF2B5EF4-FFF2-40B4-BE49-F238E27FC236}">
                <a16:creationId xmlns:a16="http://schemas.microsoft.com/office/drawing/2014/main" id="{BD2A8DD6-A9DA-4069-598F-77D3CA621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99" y="393700"/>
            <a:ext cx="1026186" cy="1034462"/>
          </a:xfrm>
          <a:prstGeom prst="rect">
            <a:avLst/>
          </a:prstGeom>
        </p:spPr>
      </p:pic>
      <p:graphicFrame>
        <p:nvGraphicFramePr>
          <p:cNvPr id="8" name="Table 7">
            <a:extLst>
              <a:ext uri="{FF2B5EF4-FFF2-40B4-BE49-F238E27FC236}">
                <a16:creationId xmlns:a16="http://schemas.microsoft.com/office/drawing/2014/main" id="{B5E2C21C-78F6-10E0-F043-A3F0E78EBE1B}"/>
              </a:ext>
            </a:extLst>
          </p:cNvPr>
          <p:cNvGraphicFramePr>
            <a:graphicFrameLocks noGrp="1"/>
          </p:cNvGraphicFramePr>
          <p:nvPr>
            <p:extLst>
              <p:ext uri="{D42A27DB-BD31-4B8C-83A1-F6EECF244321}">
                <p14:modId xmlns:p14="http://schemas.microsoft.com/office/powerpoint/2010/main" val="2644428747"/>
              </p:ext>
            </p:extLst>
          </p:nvPr>
        </p:nvGraphicFramePr>
        <p:xfrm>
          <a:off x="539998" y="1614638"/>
          <a:ext cx="11112000" cy="3388360"/>
        </p:xfrm>
        <a:graphic>
          <a:graphicData uri="http://schemas.openxmlformats.org/drawingml/2006/table">
            <a:tbl>
              <a:tblPr firstRow="1" bandRow="1">
                <a:tableStyleId>{5C22544A-7EE6-4342-B048-85BDC9FD1C3A}</a:tableStyleId>
              </a:tblPr>
              <a:tblGrid>
                <a:gridCol w="4908302">
                  <a:extLst>
                    <a:ext uri="{9D8B030D-6E8A-4147-A177-3AD203B41FA5}">
                      <a16:colId xmlns:a16="http://schemas.microsoft.com/office/drawing/2014/main" val="96029371"/>
                    </a:ext>
                  </a:extLst>
                </a:gridCol>
                <a:gridCol w="6203698">
                  <a:extLst>
                    <a:ext uri="{9D8B030D-6E8A-4147-A177-3AD203B41FA5}">
                      <a16:colId xmlns:a16="http://schemas.microsoft.com/office/drawing/2014/main" val="181722093"/>
                    </a:ext>
                  </a:extLst>
                </a:gridCol>
              </a:tblGrid>
              <a:tr h="370840">
                <a:tc>
                  <a:txBody>
                    <a:bodyPr/>
                    <a:lstStyle/>
                    <a:p>
                      <a:r>
                        <a:rPr lang="en-GB"/>
                        <a:t>Content covers…</a:t>
                      </a:r>
                    </a:p>
                  </a:txBody>
                  <a:tcPr>
                    <a:solidFill>
                      <a:srgbClr val="86C2EB"/>
                    </a:solidFill>
                  </a:tcPr>
                </a:tc>
                <a:tc>
                  <a:txBody>
                    <a:bodyPr/>
                    <a:lstStyle/>
                    <a:p>
                      <a:r>
                        <a:rPr lang="en-GB" b="0"/>
                        <a:t>For example…</a:t>
                      </a:r>
                    </a:p>
                  </a:txBody>
                  <a:tcPr>
                    <a:solidFill>
                      <a:srgbClr val="86C2EB"/>
                    </a:solidFill>
                  </a:tcPr>
                </a:tc>
                <a:extLst>
                  <a:ext uri="{0D108BD9-81ED-4DB2-BD59-A6C34878D82A}">
                    <a16:rowId xmlns:a16="http://schemas.microsoft.com/office/drawing/2014/main" val="1796313972"/>
                  </a:ext>
                </a:extLst>
              </a:tr>
              <a:tr h="370840">
                <a:tc>
                  <a:txBody>
                    <a:bodyPr/>
                    <a:lstStyle/>
                    <a:p>
                      <a:r>
                        <a:rPr lang="en-GB" b="1"/>
                        <a:t>Giving customers choice</a:t>
                      </a:r>
                    </a:p>
                    <a:p>
                      <a:endParaRPr lang="en-GB" b="1"/>
                    </a:p>
                  </a:txBody>
                  <a:tcPr>
                    <a:solidFill>
                      <a:srgbClr val="B7DBF3"/>
                    </a:solidFill>
                  </a:tcPr>
                </a:tc>
                <a:tc>
                  <a:txBody>
                    <a:bodyPr/>
                    <a:lstStyle/>
                    <a:p>
                      <a:r>
                        <a:rPr lang="en-GB" sz="1800"/>
                        <a:t>Prioritise inclusive offers that focus </a:t>
                      </a:r>
                    </a:p>
                    <a:p>
                      <a:r>
                        <a:rPr lang="en-GB" sz="1800"/>
                        <a:t>on needs and interests</a:t>
                      </a:r>
                      <a:endParaRPr lang="en-GB"/>
                    </a:p>
                  </a:txBody>
                  <a:tcPr>
                    <a:solidFill>
                      <a:srgbClr val="B7DBF3"/>
                    </a:solidFill>
                  </a:tcPr>
                </a:tc>
                <a:extLst>
                  <a:ext uri="{0D108BD9-81ED-4DB2-BD59-A6C34878D82A}">
                    <a16:rowId xmlns:a16="http://schemas.microsoft.com/office/drawing/2014/main" val="1595957572"/>
                  </a:ext>
                </a:extLst>
              </a:tr>
              <a:tr h="370840">
                <a:tc>
                  <a:txBody>
                    <a:bodyPr/>
                    <a:lstStyle/>
                    <a:p>
                      <a:r>
                        <a:rPr lang="en-GB" b="1"/>
                        <a:t>Designing products and services</a:t>
                      </a:r>
                    </a:p>
                    <a:p>
                      <a:endParaRPr lang="en-GB" b="1"/>
                    </a:p>
                  </a:txBody>
                  <a:tcPr>
                    <a:solidFill>
                      <a:srgbClr val="CDE6F7"/>
                    </a:solidFill>
                  </a:tcPr>
                </a:tc>
                <a:tc>
                  <a:txBody>
                    <a:bodyPr/>
                    <a:lstStyle/>
                    <a:p>
                      <a:r>
                        <a:rPr lang="en-GB" sz="1800"/>
                        <a:t>Ensure that the needs and preferences of different age groups are included </a:t>
                      </a:r>
                      <a:endParaRPr lang="en-GB"/>
                    </a:p>
                  </a:txBody>
                  <a:tcPr>
                    <a:solidFill>
                      <a:srgbClr val="CDE6F7"/>
                    </a:solidFill>
                  </a:tcPr>
                </a:tc>
                <a:extLst>
                  <a:ext uri="{0D108BD9-81ED-4DB2-BD59-A6C34878D82A}">
                    <a16:rowId xmlns:a16="http://schemas.microsoft.com/office/drawing/2014/main" val="4232374752"/>
                  </a:ext>
                </a:extLst>
              </a:tr>
              <a:tr h="370840">
                <a:tc>
                  <a:txBody>
                    <a:bodyPr/>
                    <a:lstStyle/>
                    <a:p>
                      <a:r>
                        <a:rPr lang="en-GB" b="1"/>
                        <a:t>Feedback and improvement</a:t>
                      </a:r>
                    </a:p>
                    <a:p>
                      <a:endParaRPr lang="en-GB" b="1"/>
                    </a:p>
                  </a:txBody>
                  <a:tcPr>
                    <a:solidFill>
                      <a:srgbClr val="B7DBF3"/>
                    </a:solidFill>
                  </a:tcPr>
                </a:tc>
                <a:tc>
                  <a:txBody>
                    <a:bodyPr/>
                    <a:lstStyle/>
                    <a:p>
                      <a:r>
                        <a:rPr lang="en-GB"/>
                        <a:t>Give customers the change to share their views and experiences</a:t>
                      </a:r>
                    </a:p>
                  </a:txBody>
                  <a:tcPr>
                    <a:solidFill>
                      <a:srgbClr val="B7DBF3"/>
                    </a:solidFill>
                  </a:tcPr>
                </a:tc>
                <a:extLst>
                  <a:ext uri="{0D108BD9-81ED-4DB2-BD59-A6C34878D82A}">
                    <a16:rowId xmlns:a16="http://schemas.microsoft.com/office/drawing/2014/main" val="3499324589"/>
                  </a:ext>
                </a:extLst>
              </a:tr>
              <a:tr h="370840">
                <a:tc>
                  <a:txBody>
                    <a:bodyPr/>
                    <a:lstStyle/>
                    <a:p>
                      <a:r>
                        <a:rPr lang="en-GB" b="1"/>
                        <a:t>Offering incentives</a:t>
                      </a:r>
                    </a:p>
                    <a:p>
                      <a:endParaRPr lang="en-GB" sz="1200" b="1"/>
                    </a:p>
                  </a:txBody>
                  <a:tcPr>
                    <a:solidFill>
                      <a:srgbClr val="CDE6F7"/>
                    </a:solidFill>
                  </a:tcPr>
                </a:tc>
                <a:tc>
                  <a:txBody>
                    <a:bodyPr/>
                    <a:lstStyle/>
                    <a:p>
                      <a:r>
                        <a:rPr lang="en-GB"/>
                        <a:t>Give people the chance to try things out</a:t>
                      </a:r>
                    </a:p>
                  </a:txBody>
                  <a:tcPr>
                    <a:solidFill>
                      <a:srgbClr val="CDE6F7"/>
                    </a:solidFill>
                  </a:tcPr>
                </a:tc>
                <a:extLst>
                  <a:ext uri="{0D108BD9-81ED-4DB2-BD59-A6C34878D82A}">
                    <a16:rowId xmlns:a16="http://schemas.microsoft.com/office/drawing/2014/main" val="3823398260"/>
                  </a:ext>
                </a:extLst>
              </a:tr>
              <a:tr h="370840">
                <a:tc>
                  <a:txBody>
                    <a:bodyPr/>
                    <a:lstStyle/>
                    <a:p>
                      <a:r>
                        <a:rPr lang="en-GB" b="1"/>
                        <a:t>Innovation</a:t>
                      </a:r>
                    </a:p>
                    <a:p>
                      <a:endParaRPr lang="en-GB" sz="1200" b="1"/>
                    </a:p>
                  </a:txBody>
                  <a:tcPr>
                    <a:solidFill>
                      <a:srgbClr val="B7DBF3"/>
                    </a:solidFill>
                  </a:tcPr>
                </a:tc>
                <a:tc>
                  <a:txBody>
                    <a:bodyPr/>
                    <a:lstStyle/>
                    <a:p>
                      <a:r>
                        <a:rPr lang="en-GB" dirty="0"/>
                        <a:t>Take an intergenerational approach and blend perspectives</a:t>
                      </a:r>
                    </a:p>
                  </a:txBody>
                  <a:tcPr>
                    <a:solidFill>
                      <a:srgbClr val="B7DBF3"/>
                    </a:solidFill>
                  </a:tcPr>
                </a:tc>
                <a:extLst>
                  <a:ext uri="{0D108BD9-81ED-4DB2-BD59-A6C34878D82A}">
                    <a16:rowId xmlns:a16="http://schemas.microsoft.com/office/drawing/2014/main" val="2604264985"/>
                  </a:ext>
                </a:extLst>
              </a:tr>
            </a:tbl>
          </a:graphicData>
        </a:graphic>
      </p:graphicFrame>
      <p:pic>
        <p:nvPicPr>
          <p:cNvPr id="4" name="Picture 3" descr="A page of a brochure&#10;&#10;Description automatically generated">
            <a:extLst>
              <a:ext uri="{FF2B5EF4-FFF2-40B4-BE49-F238E27FC236}">
                <a16:creationId xmlns:a16="http://schemas.microsoft.com/office/drawing/2014/main" id="{5F73CB6D-22BC-53B5-322A-8D96497B935E}"/>
              </a:ext>
            </a:extLst>
          </p:cNvPr>
          <p:cNvPicPr>
            <a:picLocks noChangeAspect="1"/>
          </p:cNvPicPr>
          <p:nvPr/>
        </p:nvPicPr>
        <p:blipFill>
          <a:blip r:embed="rId4"/>
          <a:stretch>
            <a:fillRect/>
          </a:stretch>
        </p:blipFill>
        <p:spPr>
          <a:xfrm rot="670883">
            <a:off x="9391493" y="698617"/>
            <a:ext cx="2592452" cy="1832040"/>
          </a:xfrm>
          <a:prstGeom prst="rect">
            <a:avLst/>
          </a:prstGeom>
        </p:spPr>
      </p:pic>
    </p:spTree>
    <p:extLst>
      <p:ext uri="{BB962C8B-B14F-4D97-AF65-F5344CB8AC3E}">
        <p14:creationId xmlns:p14="http://schemas.microsoft.com/office/powerpoint/2010/main" val="241865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5CA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a:xfrm>
            <a:off x="1810000" y="500912"/>
            <a:ext cx="11112000" cy="1479299"/>
          </a:xfrm>
        </p:spPr>
        <p:txBody>
          <a:bodyPr/>
          <a:lstStyle/>
          <a:p>
            <a:pPr>
              <a:lnSpc>
                <a:spcPct val="100000"/>
              </a:lnSpc>
            </a:pPr>
            <a:r>
              <a:rPr lang="en-GB" sz="4800">
                <a:solidFill>
                  <a:schemeClr val="bg1"/>
                </a:solidFill>
              </a:rPr>
              <a:t>Your place within the community</a:t>
            </a:r>
          </a:p>
        </p:txBody>
      </p:sp>
      <p:sp>
        <p:nvSpPr>
          <p:cNvPr id="3" name="Speech Bubble: Rectangle with Corners Rounded 2">
            <a:extLst>
              <a:ext uri="{FF2B5EF4-FFF2-40B4-BE49-F238E27FC236}">
                <a16:creationId xmlns:a16="http://schemas.microsoft.com/office/drawing/2014/main" id="{A8AB30BC-DD55-ED1D-F039-C158107BC5DF}"/>
              </a:ext>
            </a:extLst>
          </p:cNvPr>
          <p:cNvSpPr/>
          <p:nvPr/>
        </p:nvSpPr>
        <p:spPr>
          <a:xfrm>
            <a:off x="445889" y="4686301"/>
            <a:ext cx="7351911" cy="1399924"/>
          </a:xfrm>
          <a:prstGeom prst="wedgeRoundRectCallout">
            <a:avLst>
              <a:gd name="adj1" fmla="val 48887"/>
              <a:gd name="adj2" fmla="val 631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i="1" dirty="0"/>
              <a:t>Tackling social isolation through supporting social contact is an important task in allowing people to ‘age in place’.</a:t>
            </a:r>
          </a:p>
          <a:p>
            <a:pPr algn="ctr"/>
            <a:r>
              <a:rPr lang="en-GB" sz="1200" dirty="0"/>
              <a:t>Sophie </a:t>
            </a:r>
            <a:r>
              <a:rPr lang="en-GB" sz="1200" dirty="0" err="1"/>
              <a:t>Yarker</a:t>
            </a:r>
            <a:endParaRPr lang="en-GB" sz="1200" dirty="0"/>
          </a:p>
        </p:txBody>
      </p:sp>
      <p:graphicFrame>
        <p:nvGraphicFramePr>
          <p:cNvPr id="6" name="Table 5">
            <a:extLst>
              <a:ext uri="{FF2B5EF4-FFF2-40B4-BE49-F238E27FC236}">
                <a16:creationId xmlns:a16="http://schemas.microsoft.com/office/drawing/2014/main" id="{61078464-F83F-A73F-D324-CAA44BCA1410}"/>
              </a:ext>
            </a:extLst>
          </p:cNvPr>
          <p:cNvGraphicFramePr>
            <a:graphicFrameLocks noGrp="1"/>
          </p:cNvGraphicFramePr>
          <p:nvPr>
            <p:extLst>
              <p:ext uri="{D42A27DB-BD31-4B8C-83A1-F6EECF244321}">
                <p14:modId xmlns:p14="http://schemas.microsoft.com/office/powerpoint/2010/main" val="3192920050"/>
              </p:ext>
            </p:extLst>
          </p:nvPr>
        </p:nvGraphicFramePr>
        <p:xfrm>
          <a:off x="540000" y="1555042"/>
          <a:ext cx="11112000" cy="2565400"/>
        </p:xfrm>
        <a:graphic>
          <a:graphicData uri="http://schemas.openxmlformats.org/drawingml/2006/table">
            <a:tbl>
              <a:tblPr firstRow="1" bandRow="1">
                <a:tableStyleId>{21E4AEA4-8DFA-4A89-87EB-49C32662AFE0}</a:tableStyleId>
              </a:tblPr>
              <a:tblGrid>
                <a:gridCol w="4984500">
                  <a:extLst>
                    <a:ext uri="{9D8B030D-6E8A-4147-A177-3AD203B41FA5}">
                      <a16:colId xmlns:a16="http://schemas.microsoft.com/office/drawing/2014/main" val="1063262344"/>
                    </a:ext>
                  </a:extLst>
                </a:gridCol>
                <a:gridCol w="6127500">
                  <a:extLst>
                    <a:ext uri="{9D8B030D-6E8A-4147-A177-3AD203B41FA5}">
                      <a16:colId xmlns:a16="http://schemas.microsoft.com/office/drawing/2014/main" val="1711899723"/>
                    </a:ext>
                  </a:extLst>
                </a:gridCol>
              </a:tblGrid>
              <a:tr h="370840">
                <a:tc>
                  <a:txBody>
                    <a:bodyPr/>
                    <a:lstStyle/>
                    <a:p>
                      <a:r>
                        <a:rPr lang="en-GB" sz="1800"/>
                        <a:t>Content covers…</a:t>
                      </a:r>
                    </a:p>
                  </a:txBody>
                  <a:tcPr/>
                </a:tc>
                <a:tc>
                  <a:txBody>
                    <a:bodyPr/>
                    <a:lstStyle/>
                    <a:p>
                      <a:r>
                        <a:rPr lang="en-GB" sz="1800" b="0"/>
                        <a:t>For example… </a:t>
                      </a:r>
                    </a:p>
                  </a:txBody>
                  <a:tcPr/>
                </a:tc>
                <a:extLst>
                  <a:ext uri="{0D108BD9-81ED-4DB2-BD59-A6C34878D82A}">
                    <a16:rowId xmlns:a16="http://schemas.microsoft.com/office/drawing/2014/main" val="1732442918"/>
                  </a:ext>
                </a:extLst>
              </a:tr>
              <a:tr h="370840">
                <a:tc>
                  <a:txBody>
                    <a:bodyPr/>
                    <a:lstStyle/>
                    <a:p>
                      <a:r>
                        <a:rPr lang="en-GB" sz="1800" b="1"/>
                        <a:t>Knowing your community</a:t>
                      </a:r>
                    </a:p>
                    <a:p>
                      <a:endParaRPr lang="en-GB" sz="1200" b="1"/>
                    </a:p>
                  </a:txBody>
                  <a:tcPr/>
                </a:tc>
                <a:tc>
                  <a:txBody>
                    <a:bodyPr/>
                    <a:lstStyle/>
                    <a:p>
                      <a:r>
                        <a:rPr lang="en-GB" sz="1800"/>
                        <a:t>Find out about who lives locally</a:t>
                      </a:r>
                    </a:p>
                  </a:txBody>
                  <a:tcPr/>
                </a:tc>
                <a:extLst>
                  <a:ext uri="{0D108BD9-81ED-4DB2-BD59-A6C34878D82A}">
                    <a16:rowId xmlns:a16="http://schemas.microsoft.com/office/drawing/2014/main" val="3511899935"/>
                  </a:ext>
                </a:extLst>
              </a:tr>
              <a:tr h="370840">
                <a:tc>
                  <a:txBody>
                    <a:bodyPr/>
                    <a:lstStyle/>
                    <a:p>
                      <a:r>
                        <a:rPr lang="en-GB" sz="1800" b="1"/>
                        <a:t>Increasing social connections</a:t>
                      </a:r>
                    </a:p>
                    <a:p>
                      <a:endParaRPr lang="en-GB" sz="1200" b="1"/>
                    </a:p>
                  </a:txBody>
                  <a:tcPr/>
                </a:tc>
                <a:tc>
                  <a:txBody>
                    <a:bodyPr/>
                    <a:lstStyle/>
                    <a:p>
                      <a:r>
                        <a:rPr lang="en-GB" sz="1800"/>
                        <a:t>Encourage people to talk and connect</a:t>
                      </a:r>
                    </a:p>
                  </a:txBody>
                  <a:tcPr/>
                </a:tc>
                <a:extLst>
                  <a:ext uri="{0D108BD9-81ED-4DB2-BD59-A6C34878D82A}">
                    <a16:rowId xmlns:a16="http://schemas.microsoft.com/office/drawing/2014/main" val="3469203482"/>
                  </a:ext>
                </a:extLst>
              </a:tr>
              <a:tr h="370840">
                <a:tc>
                  <a:txBody>
                    <a:bodyPr/>
                    <a:lstStyle/>
                    <a:p>
                      <a:r>
                        <a:rPr lang="en-GB" sz="1800" b="1"/>
                        <a:t>Collaboration and partnerships</a:t>
                      </a:r>
                    </a:p>
                    <a:p>
                      <a:endParaRPr lang="en-GB" sz="1200" b="1"/>
                    </a:p>
                  </a:txBody>
                  <a:tcPr/>
                </a:tc>
                <a:tc>
                  <a:txBody>
                    <a:bodyPr/>
                    <a:lstStyle/>
                    <a:p>
                      <a:r>
                        <a:rPr lang="en-GB" sz="1800"/>
                        <a:t>Work with local businesses to offer more</a:t>
                      </a:r>
                    </a:p>
                  </a:txBody>
                  <a:tcPr/>
                </a:tc>
                <a:extLst>
                  <a:ext uri="{0D108BD9-81ED-4DB2-BD59-A6C34878D82A}">
                    <a16:rowId xmlns:a16="http://schemas.microsoft.com/office/drawing/2014/main" val="2088792982"/>
                  </a:ext>
                </a:extLst>
              </a:tr>
              <a:tr h="370840">
                <a:tc>
                  <a:txBody>
                    <a:bodyPr/>
                    <a:lstStyle/>
                    <a:p>
                      <a:r>
                        <a:rPr lang="en-GB" sz="1800" b="1"/>
                        <a:t>Community engagement and support</a:t>
                      </a:r>
                    </a:p>
                    <a:p>
                      <a:endParaRPr lang="en-GB" sz="1200" b="1"/>
                    </a:p>
                  </a:txBody>
                  <a:tcPr/>
                </a:tc>
                <a:tc>
                  <a:txBody>
                    <a:bodyPr/>
                    <a:lstStyle/>
                    <a:p>
                      <a:r>
                        <a:rPr lang="en-GB" sz="1800" dirty="0"/>
                        <a:t>Offer volunteering days to employees</a:t>
                      </a:r>
                    </a:p>
                  </a:txBody>
                  <a:tcPr/>
                </a:tc>
                <a:extLst>
                  <a:ext uri="{0D108BD9-81ED-4DB2-BD59-A6C34878D82A}">
                    <a16:rowId xmlns:a16="http://schemas.microsoft.com/office/drawing/2014/main" val="3480335598"/>
                  </a:ext>
                </a:extLst>
              </a:tr>
            </a:tbl>
          </a:graphicData>
        </a:graphic>
      </p:graphicFrame>
      <p:pic>
        <p:nvPicPr>
          <p:cNvPr id="8" name="Picture 7" descr="A group of people standing together&#10;&#10;Description automatically generated">
            <a:extLst>
              <a:ext uri="{FF2B5EF4-FFF2-40B4-BE49-F238E27FC236}">
                <a16:creationId xmlns:a16="http://schemas.microsoft.com/office/drawing/2014/main" id="{50D326BB-C1D6-83F6-9AD4-87E1D174E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363913"/>
            <a:ext cx="1170845" cy="991030"/>
          </a:xfrm>
          <a:prstGeom prst="rect">
            <a:avLst/>
          </a:prstGeom>
        </p:spPr>
      </p:pic>
      <p:pic>
        <p:nvPicPr>
          <p:cNvPr id="4" name="Picture 3" descr="A page of a brochure&#10;&#10;Description automatically generated">
            <a:extLst>
              <a:ext uri="{FF2B5EF4-FFF2-40B4-BE49-F238E27FC236}">
                <a16:creationId xmlns:a16="http://schemas.microsoft.com/office/drawing/2014/main" id="{834E4EF5-5130-0045-7673-5C7CFD4A527B}"/>
              </a:ext>
            </a:extLst>
          </p:cNvPr>
          <p:cNvPicPr>
            <a:picLocks noChangeAspect="1"/>
          </p:cNvPicPr>
          <p:nvPr/>
        </p:nvPicPr>
        <p:blipFill>
          <a:blip r:embed="rId4"/>
          <a:stretch>
            <a:fillRect/>
          </a:stretch>
        </p:blipFill>
        <p:spPr>
          <a:xfrm rot="20836161">
            <a:off x="8465642" y="3943251"/>
            <a:ext cx="2990600" cy="2110258"/>
          </a:xfrm>
          <a:prstGeom prst="rect">
            <a:avLst/>
          </a:prstGeom>
        </p:spPr>
      </p:pic>
    </p:spTree>
    <p:extLst>
      <p:ext uri="{BB962C8B-B14F-4D97-AF65-F5344CB8AC3E}">
        <p14:creationId xmlns:p14="http://schemas.microsoft.com/office/powerpoint/2010/main" val="13727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p:txBody>
          <a:bodyPr/>
          <a:lstStyle/>
          <a:p>
            <a:r>
              <a:rPr lang="en-GB" sz="4900">
                <a:solidFill>
                  <a:schemeClr val="accent6"/>
                </a:solidFill>
              </a:rPr>
              <a:t>Call to action</a:t>
            </a:r>
          </a:p>
        </p:txBody>
      </p:sp>
      <p:sp>
        <p:nvSpPr>
          <p:cNvPr id="3" name="Content Placeholder 2">
            <a:extLst>
              <a:ext uri="{FF2B5EF4-FFF2-40B4-BE49-F238E27FC236}">
                <a16:creationId xmlns:a16="http://schemas.microsoft.com/office/drawing/2014/main" id="{80467EBE-D3CA-55D0-DB94-7F645671D8B8}"/>
              </a:ext>
            </a:extLst>
          </p:cNvPr>
          <p:cNvSpPr>
            <a:spLocks noGrp="1"/>
          </p:cNvSpPr>
          <p:nvPr>
            <p:ph idx="1"/>
          </p:nvPr>
        </p:nvSpPr>
        <p:spPr>
          <a:xfrm>
            <a:off x="539999" y="1478940"/>
            <a:ext cx="10667579" cy="4423114"/>
          </a:xfrm>
        </p:spPr>
        <p:txBody>
          <a:bodyPr/>
          <a:lstStyle/>
          <a:p>
            <a:pPr marL="0" indent="0">
              <a:lnSpc>
                <a:spcPct val="100000"/>
              </a:lnSpc>
              <a:spcAft>
                <a:spcPts val="0"/>
              </a:spcAft>
              <a:buNone/>
            </a:pPr>
            <a:r>
              <a:rPr lang="en-GB" sz="2400" b="0" i="0" u="none" strike="noStrike">
                <a:solidFill>
                  <a:schemeClr val="bg1"/>
                </a:solidFill>
                <a:effectLst/>
              </a:rPr>
              <a:t>What can we do to make our businesses and community settings in XXX more age-friendly?</a:t>
            </a:r>
            <a:endParaRPr lang="en-GB" sz="2400" b="0" i="0">
              <a:solidFill>
                <a:schemeClr val="bg1"/>
              </a:solidFill>
              <a:effectLst/>
            </a:endParaRPr>
          </a:p>
          <a:p>
            <a:pPr marL="0" indent="0">
              <a:lnSpc>
                <a:spcPct val="100000"/>
              </a:lnSpc>
              <a:spcAft>
                <a:spcPts val="0"/>
              </a:spcAft>
              <a:buNone/>
            </a:pPr>
            <a:r>
              <a:rPr lang="en-GB" sz="2400" b="0" i="0">
                <a:solidFill>
                  <a:schemeClr val="bg1"/>
                </a:solidFill>
                <a:effectLst/>
              </a:rPr>
              <a:t>​</a:t>
            </a:r>
          </a:p>
          <a:p>
            <a:pPr>
              <a:lnSpc>
                <a:spcPct val="100000"/>
              </a:lnSpc>
              <a:spcAft>
                <a:spcPts val="0"/>
              </a:spcAft>
            </a:pPr>
            <a:endParaRPr lang="en-GB" sz="2400">
              <a:solidFill>
                <a:schemeClr val="bg1"/>
              </a:solidFill>
            </a:endParaRPr>
          </a:p>
          <a:p>
            <a:pPr marL="0" indent="0">
              <a:lnSpc>
                <a:spcPct val="100000"/>
              </a:lnSpc>
              <a:spcAft>
                <a:spcPts val="0"/>
              </a:spcAft>
              <a:buNone/>
            </a:pPr>
            <a:endParaRPr lang="en-GB">
              <a:solidFill>
                <a:schemeClr val="bg1"/>
              </a:solidFill>
            </a:endParaRPr>
          </a:p>
          <a:p>
            <a:pPr marL="0" indent="0">
              <a:lnSpc>
                <a:spcPct val="100000"/>
              </a:lnSpc>
              <a:spcAft>
                <a:spcPts val="0"/>
              </a:spcAft>
              <a:buNone/>
            </a:pPr>
            <a:endParaRPr lang="en-GB">
              <a:solidFill>
                <a:schemeClr val="bg1"/>
              </a:solidFill>
            </a:endParaRPr>
          </a:p>
        </p:txBody>
      </p:sp>
    </p:spTree>
    <p:extLst>
      <p:ext uri="{BB962C8B-B14F-4D97-AF65-F5344CB8AC3E}">
        <p14:creationId xmlns:p14="http://schemas.microsoft.com/office/powerpoint/2010/main" val="329236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3BF24-4003-FF53-3E33-0F3C31AE1EF1}"/>
              </a:ext>
            </a:extLst>
          </p:cNvPr>
          <p:cNvSpPr>
            <a:spLocks noGrp="1"/>
          </p:cNvSpPr>
          <p:nvPr>
            <p:ph idx="1"/>
          </p:nvPr>
        </p:nvSpPr>
        <p:spPr>
          <a:xfrm>
            <a:off x="638643" y="1049514"/>
            <a:ext cx="10914714" cy="4423114"/>
          </a:xfrm>
        </p:spPr>
        <p:txBody>
          <a:bodyPr/>
          <a:lstStyle/>
          <a:p>
            <a:pPr marL="0" indent="0" algn="ctr">
              <a:lnSpc>
                <a:spcPct val="100000"/>
              </a:lnSpc>
              <a:spcAft>
                <a:spcPts val="0"/>
              </a:spcAft>
              <a:buNone/>
            </a:pPr>
            <a:endParaRPr lang="en-GB" sz="2800" b="1">
              <a:solidFill>
                <a:schemeClr val="accent6">
                  <a:lumMod val="75000"/>
                </a:schemeClr>
              </a:solidFill>
            </a:endParaRPr>
          </a:p>
          <a:p>
            <a:pPr marL="0" indent="0" algn="ctr">
              <a:lnSpc>
                <a:spcPct val="100000"/>
              </a:lnSpc>
              <a:spcAft>
                <a:spcPts val="0"/>
              </a:spcAft>
              <a:buNone/>
            </a:pPr>
            <a:r>
              <a:rPr lang="en-GB" sz="2800" b="1">
                <a:solidFill>
                  <a:schemeClr val="accent6"/>
                </a:solidFill>
              </a:rPr>
              <a:t>It’s not about being perfect, it’s about making improvements.</a:t>
            </a:r>
          </a:p>
          <a:p>
            <a:pPr marL="0" indent="0" algn="ctr">
              <a:buNone/>
            </a:pPr>
            <a:r>
              <a:rPr lang="en-GB" sz="2800" b="1">
                <a:solidFill>
                  <a:schemeClr val="accent6"/>
                </a:solidFill>
              </a:rPr>
              <a:t> Even the smallest changes can make a huge difference to how people experience your business.</a:t>
            </a:r>
          </a:p>
          <a:p>
            <a:pPr marL="0" indent="0" algn="ctr">
              <a:buNone/>
            </a:pPr>
            <a:endParaRPr lang="en-GB" sz="2800" b="1">
              <a:solidFill>
                <a:schemeClr val="accent6"/>
              </a:solidFill>
            </a:endParaRPr>
          </a:p>
          <a:p>
            <a:pPr marL="0" indent="0" algn="ctr">
              <a:spcAft>
                <a:spcPts val="0"/>
              </a:spcAft>
              <a:buNone/>
            </a:pPr>
            <a:r>
              <a:rPr lang="en-GB" sz="2800" b="1">
                <a:solidFill>
                  <a:schemeClr val="accent6"/>
                </a:solidFill>
              </a:rPr>
              <a:t>Being age-friendly is good for businesses, </a:t>
            </a:r>
          </a:p>
          <a:p>
            <a:pPr marL="0" indent="0" algn="ctr">
              <a:buNone/>
            </a:pPr>
            <a:r>
              <a:rPr lang="en-GB" sz="2800" b="1">
                <a:solidFill>
                  <a:schemeClr val="accent6"/>
                </a:solidFill>
              </a:rPr>
              <a:t>good for people of all ages and good for our wider society.</a:t>
            </a:r>
          </a:p>
          <a:p>
            <a:pPr marL="0" indent="0">
              <a:buNone/>
            </a:pPr>
            <a:endParaRPr lang="en-GB">
              <a:solidFill>
                <a:schemeClr val="bg1"/>
              </a:solidFill>
            </a:endParaRPr>
          </a:p>
          <a:p>
            <a:pPr marL="0" indent="0" algn="ctr">
              <a:buNone/>
            </a:pPr>
            <a:r>
              <a:rPr lang="en-GB">
                <a:solidFill>
                  <a:schemeClr val="bg1"/>
                </a:solidFill>
              </a:rPr>
              <a:t>Download the framework from: </a:t>
            </a:r>
            <a:r>
              <a:rPr lang="en-GB">
                <a:solidFill>
                  <a:srgbClr val="00B0F0"/>
                </a:solidFill>
                <a:hlinkClick r:id="rId3">
                  <a:extLst>
                    <a:ext uri="{A12FA001-AC4F-418D-AE19-62706E023703}">
                      <ahyp:hlinkClr xmlns:ahyp="http://schemas.microsoft.com/office/drawing/2018/hyperlinkcolor" val="tx"/>
                    </a:ext>
                  </a:extLst>
                </a:hlinkClick>
              </a:rPr>
              <a:t>ageing-better.org.uk/age-friendly-businesses</a:t>
            </a:r>
            <a:r>
              <a:rPr lang="en-GB">
                <a:solidFill>
                  <a:srgbClr val="00B0F0"/>
                </a:solidFill>
              </a:rPr>
              <a:t> </a:t>
            </a:r>
          </a:p>
          <a:p>
            <a:pPr marL="0" indent="0" algn="ctr">
              <a:buNone/>
            </a:pPr>
            <a:r>
              <a:rPr lang="en-GB">
                <a:solidFill>
                  <a:schemeClr val="bg1"/>
                </a:solidFill>
              </a:rPr>
              <a:t>Email:</a:t>
            </a:r>
            <a:r>
              <a:rPr lang="en-GB">
                <a:solidFill>
                  <a:srgbClr val="00B0F0"/>
                </a:solidFill>
              </a:rPr>
              <a:t> </a:t>
            </a:r>
            <a:r>
              <a:rPr lang="en-GB">
                <a:solidFill>
                  <a:srgbClr val="00B0F0"/>
                </a:solidFill>
                <a:hlinkClick r:id="rId4">
                  <a:extLst>
                    <a:ext uri="{A12FA001-AC4F-418D-AE19-62706E023703}">
                      <ahyp:hlinkClr xmlns:ahyp="http://schemas.microsoft.com/office/drawing/2018/hyperlinkcolor" val="tx"/>
                    </a:ext>
                  </a:extLst>
                </a:hlinkClick>
              </a:rPr>
              <a:t>localities@ageing-better.org.uk</a:t>
            </a:r>
            <a:endParaRPr lang="en-GB">
              <a:solidFill>
                <a:schemeClr val="bg1"/>
              </a:solidFill>
            </a:endParaRPr>
          </a:p>
        </p:txBody>
      </p:sp>
    </p:spTree>
    <p:extLst>
      <p:ext uri="{BB962C8B-B14F-4D97-AF65-F5344CB8AC3E}">
        <p14:creationId xmlns:p14="http://schemas.microsoft.com/office/powerpoint/2010/main" val="148961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a:xfrm>
            <a:off x="540000" y="361326"/>
            <a:ext cx="11112000" cy="1034462"/>
          </a:xfrm>
        </p:spPr>
        <p:txBody>
          <a:bodyPr/>
          <a:lstStyle/>
          <a:p>
            <a:pPr>
              <a:lnSpc>
                <a:spcPct val="100000"/>
              </a:lnSpc>
            </a:pPr>
            <a:r>
              <a:rPr lang="en-GB" sz="4800">
                <a:solidFill>
                  <a:schemeClr val="accent6"/>
                </a:solidFill>
              </a:rPr>
              <a:t>Why should businesses </a:t>
            </a:r>
            <a:br>
              <a:rPr lang="en-GB" sz="4800">
                <a:solidFill>
                  <a:schemeClr val="accent6"/>
                </a:solidFill>
              </a:rPr>
            </a:br>
            <a:r>
              <a:rPr lang="en-GB" sz="4800">
                <a:solidFill>
                  <a:schemeClr val="accent6"/>
                </a:solidFill>
              </a:rPr>
              <a:t>be age-friendly?</a:t>
            </a:r>
          </a:p>
        </p:txBody>
      </p:sp>
      <p:sp>
        <p:nvSpPr>
          <p:cNvPr id="3" name="Speech Bubble: Rectangle with Corners Rounded 2">
            <a:extLst>
              <a:ext uri="{FF2B5EF4-FFF2-40B4-BE49-F238E27FC236}">
                <a16:creationId xmlns:a16="http://schemas.microsoft.com/office/drawing/2014/main" id="{C5BADE6C-5416-7FF3-1236-583DE4CD53B2}"/>
              </a:ext>
            </a:extLst>
          </p:cNvPr>
          <p:cNvSpPr/>
          <p:nvPr/>
        </p:nvSpPr>
        <p:spPr>
          <a:xfrm>
            <a:off x="7725103" y="566324"/>
            <a:ext cx="3141483" cy="1467474"/>
          </a:xfrm>
          <a:prstGeom prst="wedgeRoundRectCallout">
            <a:avLst>
              <a:gd name="adj1" fmla="val 49790"/>
              <a:gd name="adj2" fmla="val 59572"/>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effectLst/>
                <a:latin typeface="Arial" panose="020B0604020202020204" pitchFamily="34" charset="0"/>
                <a:ea typeface="Times New Roman" panose="02020603050405020304" pitchFamily="18" charset="0"/>
              </a:rPr>
              <a:t>Being age-friendly is good for business, good for people of </a:t>
            </a:r>
            <a:r>
              <a:rPr lang="en-GB" b="1">
                <a:effectLst/>
                <a:latin typeface="Arial" panose="020B0604020202020204" pitchFamily="34" charset="0"/>
                <a:ea typeface="Times New Roman" panose="02020603050405020304" pitchFamily="18" charset="0"/>
              </a:rPr>
              <a:t>all ages</a:t>
            </a:r>
            <a:r>
              <a:rPr lang="en-GB">
                <a:effectLst/>
                <a:latin typeface="Arial" panose="020B0604020202020204" pitchFamily="34" charset="0"/>
                <a:ea typeface="Times New Roman" panose="02020603050405020304" pitchFamily="18" charset="0"/>
              </a:rPr>
              <a:t> and good for our wider society.</a:t>
            </a:r>
            <a:endParaRPr lang="en-GB"/>
          </a:p>
        </p:txBody>
      </p:sp>
      <p:graphicFrame>
        <p:nvGraphicFramePr>
          <p:cNvPr id="4" name="Diagram 3">
            <a:extLst>
              <a:ext uri="{FF2B5EF4-FFF2-40B4-BE49-F238E27FC236}">
                <a16:creationId xmlns:a16="http://schemas.microsoft.com/office/drawing/2014/main" id="{52ECD37F-3991-9DDA-5F6F-5F7C8BD9E563}"/>
              </a:ext>
            </a:extLst>
          </p:cNvPr>
          <p:cNvGraphicFramePr/>
          <p:nvPr>
            <p:extLst>
              <p:ext uri="{D42A27DB-BD31-4B8C-83A1-F6EECF244321}">
                <p14:modId xmlns:p14="http://schemas.microsoft.com/office/powerpoint/2010/main" val="2464297587"/>
              </p:ext>
            </p:extLst>
          </p:nvPr>
        </p:nvGraphicFramePr>
        <p:xfrm>
          <a:off x="778875" y="2476129"/>
          <a:ext cx="10634249" cy="381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9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p:txBody>
          <a:bodyPr/>
          <a:lstStyle/>
          <a:p>
            <a:r>
              <a:rPr lang="en-GB" sz="4900">
                <a:solidFill>
                  <a:schemeClr val="accent6"/>
                </a:solidFill>
              </a:rPr>
              <a:t>The older consumer market </a:t>
            </a:r>
          </a:p>
        </p:txBody>
      </p:sp>
      <p:sp>
        <p:nvSpPr>
          <p:cNvPr id="4" name="Speech Bubble: Oval 3">
            <a:extLst>
              <a:ext uri="{FF2B5EF4-FFF2-40B4-BE49-F238E27FC236}">
                <a16:creationId xmlns:a16="http://schemas.microsoft.com/office/drawing/2014/main" id="{FDC38B28-005F-8781-9991-F93D45557FE7}"/>
              </a:ext>
            </a:extLst>
          </p:cNvPr>
          <p:cNvSpPr/>
          <p:nvPr/>
        </p:nvSpPr>
        <p:spPr>
          <a:xfrm>
            <a:off x="6215001" y="1211771"/>
            <a:ext cx="4632673" cy="2403779"/>
          </a:xfrm>
          <a:prstGeom prst="wedgeEllipseCallout">
            <a:avLst>
              <a:gd name="adj1" fmla="val 35153"/>
              <a:gd name="adj2" fmla="val -5808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100000"/>
              </a:lnSpc>
              <a:spcAft>
                <a:spcPts val="0"/>
              </a:spcAft>
            </a:pPr>
            <a:r>
              <a:rPr lang="en-GB" sz="2400">
                <a:solidFill>
                  <a:schemeClr val="bg1"/>
                </a:solidFill>
              </a:rPr>
              <a:t>It has been estimated that the over 50’s hold approximately 70% of the UK wealth</a:t>
            </a:r>
          </a:p>
          <a:p>
            <a:pPr algn="ctr">
              <a:lnSpc>
                <a:spcPct val="100000"/>
              </a:lnSpc>
              <a:spcAft>
                <a:spcPts val="0"/>
              </a:spcAft>
            </a:pPr>
            <a:r>
              <a:rPr lang="en-GB" sz="1200">
                <a:solidFill>
                  <a:schemeClr val="bg1"/>
                </a:solidFill>
              </a:rPr>
              <a:t>UK Active</a:t>
            </a:r>
          </a:p>
        </p:txBody>
      </p:sp>
      <p:sp>
        <p:nvSpPr>
          <p:cNvPr id="5" name="Speech Bubble: Rectangle with Corners Rounded 4">
            <a:extLst>
              <a:ext uri="{FF2B5EF4-FFF2-40B4-BE49-F238E27FC236}">
                <a16:creationId xmlns:a16="http://schemas.microsoft.com/office/drawing/2014/main" id="{00111114-8294-C2A0-B578-3B2FE0611C89}"/>
              </a:ext>
            </a:extLst>
          </p:cNvPr>
          <p:cNvSpPr/>
          <p:nvPr/>
        </p:nvSpPr>
        <p:spPr>
          <a:xfrm>
            <a:off x="981204" y="3876444"/>
            <a:ext cx="9779839" cy="2235598"/>
          </a:xfrm>
          <a:prstGeom prst="wedgeRoundRectCallout">
            <a:avLst>
              <a:gd name="adj1" fmla="val -8331"/>
              <a:gd name="adj2" fmla="val 59524"/>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lvl="0" algn="ctr">
              <a:buSzPts val="1000"/>
              <a:tabLst>
                <a:tab pos="457200" algn="l"/>
              </a:tabLst>
            </a:pPr>
            <a:r>
              <a:rPr lang="en-GB" sz="2400">
                <a:effectLst/>
              </a:rPr>
              <a:t>People living in a typical 45 apartment retirement development generate £550,000 of spending per year, £347,000 of which is spent on the local high street. Some £225,000 of this is new spending in the local authority, directly contributing to keeping local shops open</a:t>
            </a:r>
          </a:p>
          <a:p>
            <a:pPr lvl="0" algn="ctr">
              <a:buSzPts val="1000"/>
              <a:tabLst>
                <a:tab pos="457200" algn="l"/>
              </a:tabLst>
            </a:pPr>
            <a:r>
              <a:rPr lang="en-GB" sz="1200">
                <a:solidFill>
                  <a:schemeClr val="bg1"/>
                </a:solidFill>
              </a:rPr>
              <a:t>The Housing Learning and Improvement Network</a:t>
            </a:r>
          </a:p>
          <a:p>
            <a:pPr lvl="0" algn="ctr">
              <a:buSzPts val="1000"/>
              <a:tabLst>
                <a:tab pos="457200" algn="l"/>
              </a:tabLst>
            </a:pPr>
            <a:endParaRPr lang="en-GB" sz="1200">
              <a:solidFill>
                <a:schemeClr val="bg1"/>
              </a:solidFill>
              <a:cs typeface="Arial"/>
            </a:endParaRPr>
          </a:p>
        </p:txBody>
      </p:sp>
      <p:sp>
        <p:nvSpPr>
          <p:cNvPr id="7" name="Speech Bubble: Rectangle 6">
            <a:extLst>
              <a:ext uri="{FF2B5EF4-FFF2-40B4-BE49-F238E27FC236}">
                <a16:creationId xmlns:a16="http://schemas.microsoft.com/office/drawing/2014/main" id="{E07684F9-86D8-C2E8-98D4-BB42160D4886}"/>
              </a:ext>
            </a:extLst>
          </p:cNvPr>
          <p:cNvSpPr/>
          <p:nvPr/>
        </p:nvSpPr>
        <p:spPr>
          <a:xfrm>
            <a:off x="981205" y="1574825"/>
            <a:ext cx="4995796" cy="2040725"/>
          </a:xfrm>
          <a:prstGeom prst="wedgeRectCallout">
            <a:avLst>
              <a:gd name="adj1" fmla="val -48754"/>
              <a:gd name="adj2" fmla="val -66702"/>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GB" sz="2400">
                <a:solidFill>
                  <a:schemeClr val="bg1"/>
                </a:solidFill>
              </a:rPr>
              <a:t>People in the 50-64 age bracket have the second highest average weekly household expenditure on clothing in the UK </a:t>
            </a:r>
          </a:p>
          <a:p>
            <a:pPr algn="ctr"/>
            <a:r>
              <a:rPr lang="en-GB" sz="1200">
                <a:solidFill>
                  <a:schemeClr val="bg1"/>
                </a:solidFill>
              </a:rPr>
              <a:t>Statista</a:t>
            </a:r>
            <a:endParaRPr lang="en-GB"/>
          </a:p>
        </p:txBody>
      </p:sp>
    </p:spTree>
    <p:extLst>
      <p:ext uri="{BB962C8B-B14F-4D97-AF65-F5344CB8AC3E}">
        <p14:creationId xmlns:p14="http://schemas.microsoft.com/office/powerpoint/2010/main" val="264990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p:txBody>
          <a:bodyPr/>
          <a:lstStyle/>
          <a:p>
            <a:r>
              <a:rPr lang="en-GB" sz="4900">
                <a:solidFill>
                  <a:schemeClr val="accent6"/>
                </a:solidFill>
              </a:rPr>
              <a:t>Local population data</a:t>
            </a:r>
          </a:p>
        </p:txBody>
      </p:sp>
      <p:sp>
        <p:nvSpPr>
          <p:cNvPr id="3" name="Content Placeholder 2">
            <a:extLst>
              <a:ext uri="{FF2B5EF4-FFF2-40B4-BE49-F238E27FC236}">
                <a16:creationId xmlns:a16="http://schemas.microsoft.com/office/drawing/2014/main" id="{80467EBE-D3CA-55D0-DB94-7F645671D8B8}"/>
              </a:ext>
            </a:extLst>
          </p:cNvPr>
          <p:cNvSpPr>
            <a:spLocks noGrp="1"/>
          </p:cNvSpPr>
          <p:nvPr>
            <p:ph idx="1"/>
          </p:nvPr>
        </p:nvSpPr>
        <p:spPr>
          <a:xfrm>
            <a:off x="539999" y="1715246"/>
            <a:ext cx="10667579" cy="4423114"/>
          </a:xfrm>
        </p:spPr>
        <p:txBody>
          <a:bodyPr/>
          <a:lstStyle/>
          <a:p>
            <a:pPr>
              <a:lnSpc>
                <a:spcPct val="100000"/>
              </a:lnSpc>
              <a:spcAft>
                <a:spcPts val="0"/>
              </a:spcAft>
            </a:pPr>
            <a:r>
              <a:rPr lang="en-GB" sz="2400" b="0" i="0" u="none" strike="noStrike">
                <a:solidFill>
                  <a:schemeClr val="bg1"/>
                </a:solidFill>
                <a:effectLst/>
              </a:rPr>
              <a:t>XXX has a population size of XXX</a:t>
            </a:r>
            <a:r>
              <a:rPr lang="en-GB" sz="2400" b="0" i="0">
                <a:solidFill>
                  <a:schemeClr val="bg1"/>
                </a:solidFill>
                <a:effectLst/>
              </a:rPr>
              <a:t>​</a:t>
            </a:r>
          </a:p>
          <a:p>
            <a:pPr>
              <a:lnSpc>
                <a:spcPct val="100000"/>
              </a:lnSpc>
              <a:spcAft>
                <a:spcPts val="0"/>
              </a:spcAft>
            </a:pPr>
            <a:endParaRPr lang="en-GB" sz="2400">
              <a:solidFill>
                <a:schemeClr val="bg1"/>
              </a:solidFill>
            </a:endParaRPr>
          </a:p>
          <a:p>
            <a:pPr>
              <a:lnSpc>
                <a:spcPct val="100000"/>
              </a:lnSpc>
              <a:spcAft>
                <a:spcPts val="0"/>
              </a:spcAft>
            </a:pPr>
            <a:r>
              <a:rPr lang="en-GB" sz="2400" b="0" i="0" u="none" strike="noStrike">
                <a:solidFill>
                  <a:schemeClr val="bg1"/>
                </a:solidFill>
                <a:effectLst/>
              </a:rPr>
              <a:t>In XXX the older population has grown by XX% over the last 10 years</a:t>
            </a:r>
          </a:p>
          <a:p>
            <a:pPr>
              <a:lnSpc>
                <a:spcPct val="100000"/>
              </a:lnSpc>
              <a:spcAft>
                <a:spcPts val="0"/>
              </a:spcAft>
            </a:pPr>
            <a:endParaRPr lang="en-GB" sz="2400">
              <a:solidFill>
                <a:schemeClr val="bg1"/>
              </a:solidFill>
            </a:endParaRPr>
          </a:p>
          <a:p>
            <a:pPr>
              <a:lnSpc>
                <a:spcPct val="100000"/>
              </a:lnSpc>
              <a:spcAft>
                <a:spcPts val="0"/>
              </a:spcAft>
            </a:pPr>
            <a:r>
              <a:rPr lang="en-GB" sz="2400" b="0" i="0" u="none" strike="noStrike">
                <a:solidFill>
                  <a:schemeClr val="bg1"/>
                </a:solidFill>
                <a:effectLst/>
              </a:rPr>
              <a:t>Around XXX residents or XX% of the population are 65+ and XX% of the population are 50+ </a:t>
            </a:r>
            <a:r>
              <a:rPr lang="en-US" sz="2400" b="0" i="0">
                <a:solidFill>
                  <a:schemeClr val="bg1"/>
                </a:solidFill>
                <a:effectLst/>
                <a:highlight>
                  <a:srgbClr val="F5F5F5"/>
                </a:highlight>
              </a:rPr>
              <a:t>​</a:t>
            </a:r>
          </a:p>
          <a:p>
            <a:pPr marL="0" indent="0">
              <a:lnSpc>
                <a:spcPct val="100000"/>
              </a:lnSpc>
              <a:spcAft>
                <a:spcPts val="0"/>
              </a:spcAft>
              <a:buNone/>
            </a:pPr>
            <a:endParaRPr lang="en-GB">
              <a:solidFill>
                <a:schemeClr val="bg1"/>
              </a:solidFill>
            </a:endParaRPr>
          </a:p>
          <a:p>
            <a:pPr marL="0" indent="0">
              <a:lnSpc>
                <a:spcPct val="100000"/>
              </a:lnSpc>
              <a:spcAft>
                <a:spcPts val="0"/>
              </a:spcAft>
              <a:buNone/>
            </a:pPr>
            <a:endParaRPr lang="en-GB">
              <a:solidFill>
                <a:schemeClr val="bg1"/>
              </a:solidFill>
            </a:endParaRPr>
          </a:p>
        </p:txBody>
      </p:sp>
    </p:spTree>
    <p:extLst>
      <p:ext uri="{BB962C8B-B14F-4D97-AF65-F5344CB8AC3E}">
        <p14:creationId xmlns:p14="http://schemas.microsoft.com/office/powerpoint/2010/main" val="406853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p:txBody>
          <a:bodyPr/>
          <a:lstStyle/>
          <a:p>
            <a:r>
              <a:rPr lang="en-GB" sz="4800">
                <a:solidFill>
                  <a:schemeClr val="accent6"/>
                </a:solidFill>
              </a:rPr>
              <a:t>Introducing the framework</a:t>
            </a:r>
          </a:p>
        </p:txBody>
      </p:sp>
      <p:sp>
        <p:nvSpPr>
          <p:cNvPr id="3" name="Content Placeholder 2">
            <a:extLst>
              <a:ext uri="{FF2B5EF4-FFF2-40B4-BE49-F238E27FC236}">
                <a16:creationId xmlns:a16="http://schemas.microsoft.com/office/drawing/2014/main" id="{80467EBE-D3CA-55D0-DB94-7F645671D8B8}"/>
              </a:ext>
            </a:extLst>
          </p:cNvPr>
          <p:cNvSpPr>
            <a:spLocks noGrp="1"/>
          </p:cNvSpPr>
          <p:nvPr>
            <p:ph idx="1"/>
          </p:nvPr>
        </p:nvSpPr>
        <p:spPr>
          <a:xfrm>
            <a:off x="539999" y="1357894"/>
            <a:ext cx="10667579" cy="4423114"/>
          </a:xfrm>
        </p:spPr>
        <p:txBody>
          <a:bodyPr/>
          <a:lstStyle/>
          <a:p>
            <a:pPr marL="0" indent="0">
              <a:lnSpc>
                <a:spcPct val="100000"/>
              </a:lnSpc>
              <a:spcAft>
                <a:spcPts val="0"/>
              </a:spcAft>
              <a:buNone/>
            </a:pPr>
            <a:r>
              <a:rPr lang="en-GB">
                <a:solidFill>
                  <a:schemeClr val="bg1"/>
                </a:solidFill>
              </a:rPr>
              <a:t>The framework maps out five interconnected areas for businesses to consider if they want to be age-friendly:</a:t>
            </a:r>
          </a:p>
          <a:p>
            <a:pPr marL="0" indent="0">
              <a:lnSpc>
                <a:spcPct val="100000"/>
              </a:lnSpc>
              <a:spcAft>
                <a:spcPts val="0"/>
              </a:spcAft>
              <a:buNone/>
            </a:pPr>
            <a:endParaRPr lang="en-GB">
              <a:solidFill>
                <a:schemeClr val="bg1"/>
              </a:solidFill>
            </a:endParaRPr>
          </a:p>
          <a:p>
            <a:pPr marL="0" indent="0">
              <a:lnSpc>
                <a:spcPct val="100000"/>
              </a:lnSpc>
              <a:spcAft>
                <a:spcPts val="0"/>
              </a:spcAft>
              <a:buNone/>
            </a:pPr>
            <a:endParaRPr lang="en-GB">
              <a:solidFill>
                <a:schemeClr val="bg1"/>
              </a:solidFill>
            </a:endParaRPr>
          </a:p>
          <a:p>
            <a:pPr marL="0" indent="0">
              <a:lnSpc>
                <a:spcPct val="100000"/>
              </a:lnSpc>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buNone/>
            </a:pPr>
            <a:endParaRPr lang="en-GB">
              <a:solidFill>
                <a:schemeClr val="bg1"/>
              </a:solidFill>
            </a:endParaRPr>
          </a:p>
          <a:p>
            <a:pPr marL="0" indent="0">
              <a:buNone/>
            </a:pPr>
            <a:r>
              <a:rPr lang="en-GB">
                <a:solidFill>
                  <a:schemeClr val="bg1"/>
                </a:solidFill>
              </a:rPr>
              <a:t>It summarises easy steps all customer-facing businesses can take.</a:t>
            </a:r>
          </a:p>
        </p:txBody>
      </p:sp>
      <p:sp>
        <p:nvSpPr>
          <p:cNvPr id="4" name="Flowchart: Alternate Process 3">
            <a:extLst>
              <a:ext uri="{FF2B5EF4-FFF2-40B4-BE49-F238E27FC236}">
                <a16:creationId xmlns:a16="http://schemas.microsoft.com/office/drawing/2014/main" id="{99A82E7B-69A4-747E-2AE2-27FEC133C427}"/>
              </a:ext>
            </a:extLst>
          </p:cNvPr>
          <p:cNvSpPr/>
          <p:nvPr/>
        </p:nvSpPr>
        <p:spPr>
          <a:xfrm>
            <a:off x="3700343" y="2369510"/>
            <a:ext cx="4583794" cy="47180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b="1"/>
              <a:t>Your people</a:t>
            </a:r>
          </a:p>
        </p:txBody>
      </p:sp>
      <p:sp>
        <p:nvSpPr>
          <p:cNvPr id="5" name="Flowchart: Alternate Process 4">
            <a:extLst>
              <a:ext uri="{FF2B5EF4-FFF2-40B4-BE49-F238E27FC236}">
                <a16:creationId xmlns:a16="http://schemas.microsoft.com/office/drawing/2014/main" id="{20505719-8528-80C3-460F-969CFEBC35F9}"/>
              </a:ext>
            </a:extLst>
          </p:cNvPr>
          <p:cNvSpPr/>
          <p:nvPr/>
        </p:nvSpPr>
        <p:spPr>
          <a:xfrm>
            <a:off x="3700343" y="4170774"/>
            <a:ext cx="4583794" cy="471803"/>
          </a:xfrm>
          <a:prstGeom prst="flowChartAlternateProcess">
            <a:avLst/>
          </a:prstGeom>
          <a:solidFill>
            <a:srgbClr val="86C2EB"/>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b="1"/>
              <a:t>Your offer</a:t>
            </a:r>
          </a:p>
        </p:txBody>
      </p:sp>
      <p:sp>
        <p:nvSpPr>
          <p:cNvPr id="6" name="Flowchart: Alternate Process 5">
            <a:extLst>
              <a:ext uri="{FF2B5EF4-FFF2-40B4-BE49-F238E27FC236}">
                <a16:creationId xmlns:a16="http://schemas.microsoft.com/office/drawing/2014/main" id="{C4D61D06-A041-04B2-0E79-C100BB677BBE}"/>
              </a:ext>
            </a:extLst>
          </p:cNvPr>
          <p:cNvSpPr/>
          <p:nvPr/>
        </p:nvSpPr>
        <p:spPr>
          <a:xfrm>
            <a:off x="3700343" y="2963148"/>
            <a:ext cx="4583794" cy="47180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b="1"/>
              <a:t>Your premises</a:t>
            </a:r>
          </a:p>
        </p:txBody>
      </p:sp>
      <p:sp>
        <p:nvSpPr>
          <p:cNvPr id="7" name="Flowchart: Alternate Process 6">
            <a:extLst>
              <a:ext uri="{FF2B5EF4-FFF2-40B4-BE49-F238E27FC236}">
                <a16:creationId xmlns:a16="http://schemas.microsoft.com/office/drawing/2014/main" id="{18BEE2CA-BF65-296A-9351-8F912EC280E0}"/>
              </a:ext>
            </a:extLst>
          </p:cNvPr>
          <p:cNvSpPr/>
          <p:nvPr/>
        </p:nvSpPr>
        <p:spPr>
          <a:xfrm>
            <a:off x="3700343" y="3569451"/>
            <a:ext cx="4583794" cy="47180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b="1"/>
              <a:t>Your communications</a:t>
            </a:r>
          </a:p>
        </p:txBody>
      </p:sp>
      <p:sp>
        <p:nvSpPr>
          <p:cNvPr id="8" name="Flowchart: Alternate Process 7">
            <a:extLst>
              <a:ext uri="{FF2B5EF4-FFF2-40B4-BE49-F238E27FC236}">
                <a16:creationId xmlns:a16="http://schemas.microsoft.com/office/drawing/2014/main" id="{35853CA7-A43D-A478-4358-217EB0E1C20E}"/>
              </a:ext>
            </a:extLst>
          </p:cNvPr>
          <p:cNvSpPr/>
          <p:nvPr/>
        </p:nvSpPr>
        <p:spPr>
          <a:xfrm>
            <a:off x="3739757" y="4772097"/>
            <a:ext cx="4544380" cy="471803"/>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t>Your place within the wider community</a:t>
            </a:r>
          </a:p>
        </p:txBody>
      </p:sp>
    </p:spTree>
    <p:extLst>
      <p:ext uri="{BB962C8B-B14F-4D97-AF65-F5344CB8AC3E}">
        <p14:creationId xmlns:p14="http://schemas.microsoft.com/office/powerpoint/2010/main" val="306203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p:txBody>
          <a:bodyPr/>
          <a:lstStyle/>
          <a:p>
            <a:r>
              <a:rPr lang="en-GB" sz="4800">
                <a:solidFill>
                  <a:schemeClr val="accent6"/>
                </a:solidFill>
              </a:rPr>
              <a:t>How to use the framework</a:t>
            </a:r>
          </a:p>
        </p:txBody>
      </p:sp>
      <p:sp>
        <p:nvSpPr>
          <p:cNvPr id="3" name="Content Placeholder 2">
            <a:extLst>
              <a:ext uri="{FF2B5EF4-FFF2-40B4-BE49-F238E27FC236}">
                <a16:creationId xmlns:a16="http://schemas.microsoft.com/office/drawing/2014/main" id="{80467EBE-D3CA-55D0-DB94-7F645671D8B8}"/>
              </a:ext>
            </a:extLst>
          </p:cNvPr>
          <p:cNvSpPr>
            <a:spLocks noGrp="1"/>
          </p:cNvSpPr>
          <p:nvPr>
            <p:ph idx="1"/>
          </p:nvPr>
        </p:nvSpPr>
        <p:spPr>
          <a:xfrm>
            <a:off x="539999" y="1715246"/>
            <a:ext cx="10916277" cy="4423114"/>
          </a:xfrm>
        </p:spPr>
        <p:txBody>
          <a:bodyPr/>
          <a:lstStyle/>
          <a:p>
            <a:pPr marL="0" indent="0">
              <a:lnSpc>
                <a:spcPct val="100000"/>
              </a:lnSpc>
              <a:spcAft>
                <a:spcPts val="0"/>
              </a:spcAft>
              <a:buNone/>
            </a:pPr>
            <a:r>
              <a:rPr lang="en-GB" sz="2400">
                <a:solidFill>
                  <a:schemeClr val="bg1"/>
                </a:solidFill>
              </a:rPr>
              <a:t>The framework can be used to…</a:t>
            </a:r>
          </a:p>
          <a:p>
            <a:pPr marL="0" indent="0">
              <a:lnSpc>
                <a:spcPct val="100000"/>
              </a:lnSpc>
              <a:spcAft>
                <a:spcPts val="0"/>
              </a:spcAft>
              <a:buNone/>
            </a:pPr>
            <a:endParaRPr lang="en-GB" sz="2400">
              <a:solidFill>
                <a:schemeClr val="bg1"/>
              </a:solidFill>
            </a:endParaRPr>
          </a:p>
          <a:p>
            <a:pPr>
              <a:lnSpc>
                <a:spcPct val="100000"/>
              </a:lnSpc>
              <a:spcAft>
                <a:spcPts val="1200"/>
              </a:spcAft>
              <a:buFont typeface="Wingdings" panose="05000000000000000000" pitchFamily="2" charset="2"/>
              <a:buChar char="ü"/>
            </a:pPr>
            <a:r>
              <a:rPr lang="en-GB" sz="2400">
                <a:solidFill>
                  <a:schemeClr val="bg1"/>
                </a:solidFill>
              </a:rPr>
              <a:t>help businesses identify and make simple changes</a:t>
            </a:r>
          </a:p>
          <a:p>
            <a:pPr>
              <a:lnSpc>
                <a:spcPct val="100000"/>
              </a:lnSpc>
              <a:spcAft>
                <a:spcPts val="1200"/>
              </a:spcAft>
              <a:buFont typeface="Wingdings" panose="05000000000000000000" pitchFamily="2" charset="2"/>
              <a:buChar char="ü"/>
            </a:pPr>
            <a:r>
              <a:rPr lang="en-GB" sz="2400">
                <a:solidFill>
                  <a:schemeClr val="bg1"/>
                </a:solidFill>
              </a:rPr>
              <a:t>facilitate discussions with staff and volunteers</a:t>
            </a:r>
          </a:p>
          <a:p>
            <a:pPr>
              <a:lnSpc>
                <a:spcPct val="100000"/>
              </a:lnSpc>
              <a:spcAft>
                <a:spcPts val="1200"/>
              </a:spcAft>
              <a:buFont typeface="Wingdings" panose="05000000000000000000" pitchFamily="2" charset="2"/>
              <a:buChar char="ü"/>
            </a:pPr>
            <a:r>
              <a:rPr lang="en-GB" sz="2400">
                <a:solidFill>
                  <a:schemeClr val="bg1"/>
                </a:solidFill>
              </a:rPr>
              <a:t>review and inform business policies or codes of practice</a:t>
            </a:r>
          </a:p>
          <a:p>
            <a:pPr>
              <a:lnSpc>
                <a:spcPct val="100000"/>
              </a:lnSpc>
              <a:spcAft>
                <a:spcPts val="1200"/>
              </a:spcAft>
              <a:buFont typeface="Wingdings" panose="05000000000000000000" pitchFamily="2" charset="2"/>
              <a:buChar char="ü"/>
            </a:pPr>
            <a:r>
              <a:rPr lang="en-GB" sz="2400">
                <a:solidFill>
                  <a:schemeClr val="bg1"/>
                </a:solidFill>
              </a:rPr>
              <a:t>provide a basic structure to inform local schemes or incentives for businesses</a:t>
            </a:r>
          </a:p>
          <a:p>
            <a:pPr>
              <a:lnSpc>
                <a:spcPct val="100000"/>
              </a:lnSpc>
              <a:spcAft>
                <a:spcPts val="1200"/>
              </a:spcAft>
              <a:buFont typeface="Wingdings" panose="05000000000000000000" pitchFamily="2" charset="2"/>
              <a:buChar char="ü"/>
            </a:pPr>
            <a:r>
              <a:rPr lang="en-GB" sz="2400">
                <a:solidFill>
                  <a:schemeClr val="bg1"/>
                </a:solidFill>
              </a:rPr>
              <a:t>inspire strategic conversations and planning between businesses and people working locally</a:t>
            </a:r>
          </a:p>
          <a:p>
            <a:pPr marL="0" indent="0">
              <a:lnSpc>
                <a:spcPct val="100000"/>
              </a:lnSpc>
              <a:spcAft>
                <a:spcPts val="0"/>
              </a:spcAft>
              <a:buNone/>
            </a:pPr>
            <a:endParaRPr lang="en-GB">
              <a:solidFill>
                <a:schemeClr val="bg1"/>
              </a:solidFill>
            </a:endParaRPr>
          </a:p>
          <a:p>
            <a:pPr marL="0" indent="0">
              <a:lnSpc>
                <a:spcPct val="100000"/>
              </a:lnSpc>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spcAft>
                <a:spcPts val="0"/>
              </a:spcAft>
              <a:buNone/>
            </a:pPr>
            <a:endParaRPr lang="en-GB">
              <a:solidFill>
                <a:schemeClr val="bg1"/>
              </a:solidFill>
            </a:endParaRPr>
          </a:p>
          <a:p>
            <a:pPr marL="0" indent="0">
              <a:buNone/>
            </a:pPr>
            <a:endParaRPr lang="en-GB">
              <a:solidFill>
                <a:schemeClr val="bg1"/>
              </a:solidFill>
            </a:endParaRPr>
          </a:p>
          <a:p>
            <a:pPr marL="0" indent="0">
              <a:buNone/>
            </a:pPr>
            <a:r>
              <a:rPr lang="en-GB">
                <a:solidFill>
                  <a:schemeClr val="bg1"/>
                </a:solidFill>
              </a:rPr>
              <a:t>It summarises easy steps all customer-facing businesses can take.</a:t>
            </a:r>
          </a:p>
        </p:txBody>
      </p:sp>
    </p:spTree>
    <p:extLst>
      <p:ext uri="{BB962C8B-B14F-4D97-AF65-F5344CB8AC3E}">
        <p14:creationId xmlns:p14="http://schemas.microsoft.com/office/powerpoint/2010/main" val="353758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2468"/>
        </a:solidFill>
        <a:effectLst/>
      </p:bgPr>
    </p:bg>
    <p:spTree>
      <p:nvGrpSpPr>
        <p:cNvPr id="1" name=""/>
        <p:cNvGrpSpPr/>
        <p:nvPr/>
      </p:nvGrpSpPr>
      <p:grpSpPr>
        <a:xfrm>
          <a:off x="0" y="0"/>
          <a:ext cx="0" cy="0"/>
          <a:chOff x="0" y="0"/>
          <a:chExt cx="0" cy="0"/>
        </a:xfrm>
      </p:grpSpPr>
      <p:pic>
        <p:nvPicPr>
          <p:cNvPr id="4" name="Picture 3" descr="A poster of a company's business&#10;&#10;Description automatically generated with medium confidence">
            <a:extLst>
              <a:ext uri="{FF2B5EF4-FFF2-40B4-BE49-F238E27FC236}">
                <a16:creationId xmlns:a16="http://schemas.microsoft.com/office/drawing/2014/main" id="{5F062BE4-42B2-4E26-25BD-A950B94BC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431" y="1185301"/>
            <a:ext cx="7108833" cy="5012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59A75AA-D3E2-DA08-0038-D5893A3CEA24}"/>
              </a:ext>
            </a:extLst>
          </p:cNvPr>
          <p:cNvSpPr>
            <a:spLocks noGrp="1"/>
          </p:cNvSpPr>
          <p:nvPr>
            <p:ph type="title"/>
          </p:nvPr>
        </p:nvSpPr>
        <p:spPr>
          <a:xfrm>
            <a:off x="539999" y="540001"/>
            <a:ext cx="11112000" cy="1034462"/>
          </a:xfrm>
        </p:spPr>
        <p:txBody>
          <a:bodyPr/>
          <a:lstStyle/>
          <a:p>
            <a:r>
              <a:rPr lang="en-GB" sz="4800">
                <a:solidFill>
                  <a:schemeClr val="accent6"/>
                </a:solidFill>
              </a:rPr>
              <a:t>Visual representation</a:t>
            </a:r>
          </a:p>
        </p:txBody>
      </p:sp>
      <p:sp>
        <p:nvSpPr>
          <p:cNvPr id="5" name="TextBox 4">
            <a:extLst>
              <a:ext uri="{FF2B5EF4-FFF2-40B4-BE49-F238E27FC236}">
                <a16:creationId xmlns:a16="http://schemas.microsoft.com/office/drawing/2014/main" id="{D8ADFF1B-CB95-F7DB-40FA-FD3E3FDDB3CE}"/>
              </a:ext>
            </a:extLst>
          </p:cNvPr>
          <p:cNvSpPr txBox="1"/>
          <p:nvPr/>
        </p:nvSpPr>
        <p:spPr>
          <a:xfrm>
            <a:off x="3947986" y="6317999"/>
            <a:ext cx="6098058" cy="369332"/>
          </a:xfrm>
          <a:prstGeom prst="rect">
            <a:avLst/>
          </a:prstGeom>
          <a:noFill/>
        </p:spPr>
        <p:txBody>
          <a:bodyPr wrap="square">
            <a:spAutoFit/>
          </a:bodyPr>
          <a:lstStyle/>
          <a:p>
            <a:r>
              <a:rPr lang="en-GB" sz="1800">
                <a:solidFill>
                  <a:srgbClr val="00B0F0"/>
                </a:solidFill>
                <a:hlinkClick r:id="rId4">
                  <a:extLst>
                    <a:ext uri="{A12FA001-AC4F-418D-AE19-62706E023703}">
                      <ahyp:hlinkClr xmlns:ahyp="http://schemas.microsoft.com/office/drawing/2018/hyperlinkcolor" val="tx"/>
                    </a:ext>
                  </a:extLst>
                </a:hlinkClick>
              </a:rPr>
              <a:t>ageing-better.org.uk/age-friendly-businesses</a:t>
            </a:r>
            <a:endParaRPr lang="en-GB">
              <a:solidFill>
                <a:schemeClr val="accent6">
                  <a:lumMod val="75000"/>
                </a:schemeClr>
              </a:solidFill>
            </a:endParaRPr>
          </a:p>
        </p:txBody>
      </p:sp>
    </p:spTree>
    <p:extLst>
      <p:ext uri="{BB962C8B-B14F-4D97-AF65-F5344CB8AC3E}">
        <p14:creationId xmlns:p14="http://schemas.microsoft.com/office/powerpoint/2010/main" val="137240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668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a:xfrm>
            <a:off x="1657599" y="636253"/>
            <a:ext cx="11112000" cy="1034462"/>
          </a:xfrm>
        </p:spPr>
        <p:txBody>
          <a:bodyPr/>
          <a:lstStyle/>
          <a:p>
            <a:r>
              <a:rPr lang="en-GB" sz="4800">
                <a:solidFill>
                  <a:schemeClr val="bg1"/>
                </a:solidFill>
              </a:rPr>
              <a:t>Your people</a:t>
            </a:r>
          </a:p>
        </p:txBody>
      </p:sp>
      <p:sp>
        <p:nvSpPr>
          <p:cNvPr id="5" name="Speech Bubble: Rectangle with Corners Rounded 4">
            <a:extLst>
              <a:ext uri="{FF2B5EF4-FFF2-40B4-BE49-F238E27FC236}">
                <a16:creationId xmlns:a16="http://schemas.microsoft.com/office/drawing/2014/main" id="{966A36BE-6732-C8ED-CAF3-D0EA348759B9}"/>
              </a:ext>
            </a:extLst>
          </p:cNvPr>
          <p:cNvSpPr/>
          <p:nvPr/>
        </p:nvSpPr>
        <p:spPr>
          <a:xfrm>
            <a:off x="462012" y="5241955"/>
            <a:ext cx="11260088" cy="979792"/>
          </a:xfrm>
          <a:prstGeom prst="wedgeRoundRectCallout">
            <a:avLst>
              <a:gd name="adj1" fmla="val -5780"/>
              <a:gd name="adj2" fmla="val 7098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i="1" dirty="0"/>
              <a:t>A ‘one size fits all’ approach to customer service runs the risk of either excluding the older demographic altogether or, as we have increasingly seen, patronising or dismissive interactions.</a:t>
            </a:r>
          </a:p>
          <a:p>
            <a:pPr algn="ctr"/>
            <a:r>
              <a:rPr lang="en-GB" sz="1200" dirty="0"/>
              <a:t>Institute of Customer Service</a:t>
            </a:r>
          </a:p>
        </p:txBody>
      </p:sp>
      <p:pic>
        <p:nvPicPr>
          <p:cNvPr id="7" name="Picture 6" descr="A group of people wearing lanyards&#10;&#10;Description automatically generated">
            <a:extLst>
              <a:ext uri="{FF2B5EF4-FFF2-40B4-BE49-F238E27FC236}">
                <a16:creationId xmlns:a16="http://schemas.microsoft.com/office/drawing/2014/main" id="{1A8291E3-78D4-DDEC-C1C7-4373B9762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12" y="333041"/>
            <a:ext cx="1080516" cy="1071586"/>
          </a:xfrm>
          <a:prstGeom prst="rect">
            <a:avLst/>
          </a:prstGeom>
        </p:spPr>
      </p:pic>
      <p:graphicFrame>
        <p:nvGraphicFramePr>
          <p:cNvPr id="8" name="Table 7">
            <a:extLst>
              <a:ext uri="{FF2B5EF4-FFF2-40B4-BE49-F238E27FC236}">
                <a16:creationId xmlns:a16="http://schemas.microsoft.com/office/drawing/2014/main" id="{FD9D8F20-D468-2640-E37B-D91C63C4F511}"/>
              </a:ext>
            </a:extLst>
          </p:cNvPr>
          <p:cNvGraphicFramePr>
            <a:graphicFrameLocks noGrp="1"/>
          </p:cNvGraphicFramePr>
          <p:nvPr>
            <p:extLst>
              <p:ext uri="{D42A27DB-BD31-4B8C-83A1-F6EECF244321}">
                <p14:modId xmlns:p14="http://schemas.microsoft.com/office/powerpoint/2010/main" val="1884883475"/>
              </p:ext>
            </p:extLst>
          </p:nvPr>
        </p:nvGraphicFramePr>
        <p:xfrm>
          <a:off x="462012" y="1616045"/>
          <a:ext cx="11260088" cy="3205480"/>
        </p:xfrm>
        <a:graphic>
          <a:graphicData uri="http://schemas.openxmlformats.org/drawingml/2006/table">
            <a:tbl>
              <a:tblPr firstRow="1" bandRow="1">
                <a:tableStyleId>{F5AB1C69-6EDB-4FF4-983F-18BD219EF322}</a:tableStyleId>
              </a:tblPr>
              <a:tblGrid>
                <a:gridCol w="4935488">
                  <a:extLst>
                    <a:ext uri="{9D8B030D-6E8A-4147-A177-3AD203B41FA5}">
                      <a16:colId xmlns:a16="http://schemas.microsoft.com/office/drawing/2014/main" val="3255424630"/>
                    </a:ext>
                  </a:extLst>
                </a:gridCol>
                <a:gridCol w="6324600">
                  <a:extLst>
                    <a:ext uri="{9D8B030D-6E8A-4147-A177-3AD203B41FA5}">
                      <a16:colId xmlns:a16="http://schemas.microsoft.com/office/drawing/2014/main" val="3885938966"/>
                    </a:ext>
                  </a:extLst>
                </a:gridCol>
              </a:tblGrid>
              <a:tr h="370840">
                <a:tc>
                  <a:txBody>
                    <a:bodyPr/>
                    <a:lstStyle/>
                    <a:p>
                      <a:r>
                        <a:rPr lang="en-GB"/>
                        <a:t>Content covers…</a:t>
                      </a:r>
                    </a:p>
                  </a:txBody>
                  <a:tcPr/>
                </a:tc>
                <a:tc>
                  <a:txBody>
                    <a:bodyPr/>
                    <a:lstStyle/>
                    <a:p>
                      <a:r>
                        <a:rPr lang="en-GB" b="0"/>
                        <a:t>For example…</a:t>
                      </a:r>
                    </a:p>
                  </a:txBody>
                  <a:tcPr/>
                </a:tc>
                <a:extLst>
                  <a:ext uri="{0D108BD9-81ED-4DB2-BD59-A6C34878D82A}">
                    <a16:rowId xmlns:a16="http://schemas.microsoft.com/office/drawing/2014/main" val="544895447"/>
                  </a:ext>
                </a:extLst>
              </a:tr>
              <a:tr h="370840">
                <a:tc>
                  <a:txBody>
                    <a:bodyPr/>
                    <a:lstStyle/>
                    <a:p>
                      <a:r>
                        <a:rPr lang="en-GB" b="1"/>
                        <a:t>Employment practices</a:t>
                      </a:r>
                    </a:p>
                    <a:p>
                      <a:endParaRPr lang="en-GB" sz="1200" b="1"/>
                    </a:p>
                  </a:txBody>
                  <a:tcPr/>
                </a:tc>
                <a:tc>
                  <a:txBody>
                    <a:bodyPr/>
                    <a:lstStyle/>
                    <a:p>
                      <a:r>
                        <a:rPr lang="en-GB"/>
                        <a:t>Be open to flexible working</a:t>
                      </a:r>
                    </a:p>
                  </a:txBody>
                  <a:tcPr/>
                </a:tc>
                <a:extLst>
                  <a:ext uri="{0D108BD9-81ED-4DB2-BD59-A6C34878D82A}">
                    <a16:rowId xmlns:a16="http://schemas.microsoft.com/office/drawing/2014/main" val="2477096259"/>
                  </a:ext>
                </a:extLst>
              </a:tr>
              <a:tr h="370840">
                <a:tc>
                  <a:txBody>
                    <a:bodyPr/>
                    <a:lstStyle/>
                    <a:p>
                      <a:r>
                        <a:rPr lang="en-GB" b="1"/>
                        <a:t>Training and awareness</a:t>
                      </a:r>
                    </a:p>
                    <a:p>
                      <a:endParaRPr lang="en-GB" b="1"/>
                    </a:p>
                  </a:txBody>
                  <a:tcPr/>
                </a:tc>
                <a:tc>
                  <a:txBody>
                    <a:bodyPr/>
                    <a:lstStyle/>
                    <a:p>
                      <a:r>
                        <a:rPr lang="en-GB"/>
                        <a:t>Provide staff with training about specific health </a:t>
                      </a:r>
                    </a:p>
                    <a:p>
                      <a:r>
                        <a:rPr lang="en-GB"/>
                        <a:t>conditions or disabilities</a:t>
                      </a:r>
                    </a:p>
                  </a:txBody>
                  <a:tcPr/>
                </a:tc>
                <a:extLst>
                  <a:ext uri="{0D108BD9-81ED-4DB2-BD59-A6C34878D82A}">
                    <a16:rowId xmlns:a16="http://schemas.microsoft.com/office/drawing/2014/main" val="1912891849"/>
                  </a:ext>
                </a:extLst>
              </a:tr>
              <a:tr h="370840">
                <a:tc>
                  <a:txBody>
                    <a:bodyPr/>
                    <a:lstStyle/>
                    <a:p>
                      <a:r>
                        <a:rPr lang="en-GB" b="1"/>
                        <a:t>Tackling ageist attitudes and assumptions</a:t>
                      </a:r>
                    </a:p>
                    <a:p>
                      <a:endParaRPr lang="en-GB" sz="1200" b="1"/>
                    </a:p>
                  </a:txBody>
                  <a:tcPr/>
                </a:tc>
                <a:tc>
                  <a:txBody>
                    <a:bodyPr/>
                    <a:lstStyle/>
                    <a:p>
                      <a:r>
                        <a:rPr lang="en-GB"/>
                        <a:t>Use the Age Without Limits resources to raise awareness</a:t>
                      </a:r>
                    </a:p>
                  </a:txBody>
                  <a:tcPr/>
                </a:tc>
                <a:extLst>
                  <a:ext uri="{0D108BD9-81ED-4DB2-BD59-A6C34878D82A}">
                    <a16:rowId xmlns:a16="http://schemas.microsoft.com/office/drawing/2014/main" val="1053084033"/>
                  </a:ext>
                </a:extLst>
              </a:tr>
              <a:tr h="370840">
                <a:tc>
                  <a:txBody>
                    <a:bodyPr/>
                    <a:lstStyle/>
                    <a:p>
                      <a:r>
                        <a:rPr lang="en-GB" b="1"/>
                        <a:t>Empowerment and agency</a:t>
                      </a:r>
                    </a:p>
                    <a:p>
                      <a:endParaRPr lang="en-GB" sz="1200" b="1"/>
                    </a:p>
                  </a:txBody>
                  <a:tcPr/>
                </a:tc>
                <a:tc>
                  <a:txBody>
                    <a:bodyPr/>
                    <a:lstStyle/>
                    <a:p>
                      <a:r>
                        <a:rPr lang="en-GB"/>
                        <a:t>Provide knowledgeable customer-facing staff</a:t>
                      </a:r>
                    </a:p>
                  </a:txBody>
                  <a:tcPr/>
                </a:tc>
                <a:extLst>
                  <a:ext uri="{0D108BD9-81ED-4DB2-BD59-A6C34878D82A}">
                    <a16:rowId xmlns:a16="http://schemas.microsoft.com/office/drawing/2014/main" val="293478543"/>
                  </a:ext>
                </a:extLst>
              </a:tr>
              <a:tr h="370840">
                <a:tc>
                  <a:txBody>
                    <a:bodyPr/>
                    <a:lstStyle/>
                    <a:p>
                      <a:r>
                        <a:rPr lang="en-GB" b="1"/>
                        <a:t>Atmosphere and culture</a:t>
                      </a:r>
                    </a:p>
                    <a:p>
                      <a:endParaRPr lang="en-GB" sz="1200" b="1"/>
                    </a:p>
                  </a:txBody>
                  <a:tcPr/>
                </a:tc>
                <a:tc>
                  <a:txBody>
                    <a:bodyPr/>
                    <a:lstStyle/>
                    <a:p>
                      <a:r>
                        <a:rPr lang="en-GB" dirty="0"/>
                        <a:t>Encourage staff to recognise regular visitors </a:t>
                      </a:r>
                    </a:p>
                  </a:txBody>
                  <a:tcPr/>
                </a:tc>
                <a:extLst>
                  <a:ext uri="{0D108BD9-81ED-4DB2-BD59-A6C34878D82A}">
                    <a16:rowId xmlns:a16="http://schemas.microsoft.com/office/drawing/2014/main" val="78367608"/>
                  </a:ext>
                </a:extLst>
              </a:tr>
            </a:tbl>
          </a:graphicData>
        </a:graphic>
      </p:graphicFrame>
      <p:pic>
        <p:nvPicPr>
          <p:cNvPr id="4" name="Picture 3" descr="A page of a magazine&#10;&#10;Description automatically generated">
            <a:extLst>
              <a:ext uri="{FF2B5EF4-FFF2-40B4-BE49-F238E27FC236}">
                <a16:creationId xmlns:a16="http://schemas.microsoft.com/office/drawing/2014/main" id="{73C57B4A-4606-162A-6BE0-8C0A070F3333}"/>
              </a:ext>
            </a:extLst>
          </p:cNvPr>
          <p:cNvPicPr>
            <a:picLocks noChangeAspect="1"/>
          </p:cNvPicPr>
          <p:nvPr/>
        </p:nvPicPr>
        <p:blipFill>
          <a:blip r:embed="rId4"/>
          <a:stretch>
            <a:fillRect/>
          </a:stretch>
        </p:blipFill>
        <p:spPr>
          <a:xfrm rot="951344">
            <a:off x="9165760" y="632419"/>
            <a:ext cx="2686479" cy="1897513"/>
          </a:xfrm>
          <a:prstGeom prst="rect">
            <a:avLst/>
          </a:prstGeom>
        </p:spPr>
      </p:pic>
    </p:spTree>
    <p:extLst>
      <p:ext uri="{BB962C8B-B14F-4D97-AF65-F5344CB8AC3E}">
        <p14:creationId xmlns:p14="http://schemas.microsoft.com/office/powerpoint/2010/main" val="178777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BFA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F93-124B-9546-0588-D2D34E8FF5D0}"/>
              </a:ext>
            </a:extLst>
          </p:cNvPr>
          <p:cNvSpPr>
            <a:spLocks noGrp="1"/>
          </p:cNvSpPr>
          <p:nvPr>
            <p:ph type="title"/>
          </p:nvPr>
        </p:nvSpPr>
        <p:spPr>
          <a:xfrm>
            <a:off x="1644899" y="717801"/>
            <a:ext cx="11112000" cy="1034462"/>
          </a:xfrm>
        </p:spPr>
        <p:txBody>
          <a:bodyPr/>
          <a:lstStyle/>
          <a:p>
            <a:r>
              <a:rPr lang="en-GB" sz="4800">
                <a:solidFill>
                  <a:schemeClr val="bg1"/>
                </a:solidFill>
              </a:rPr>
              <a:t>Your premises</a:t>
            </a:r>
          </a:p>
        </p:txBody>
      </p:sp>
      <p:sp>
        <p:nvSpPr>
          <p:cNvPr id="6" name="Speech Bubble: Rectangle with Corners Rounded 5">
            <a:extLst>
              <a:ext uri="{FF2B5EF4-FFF2-40B4-BE49-F238E27FC236}">
                <a16:creationId xmlns:a16="http://schemas.microsoft.com/office/drawing/2014/main" id="{1861CEC7-64B2-E80A-97A8-F05C2A99DBE5}"/>
              </a:ext>
            </a:extLst>
          </p:cNvPr>
          <p:cNvSpPr/>
          <p:nvPr/>
        </p:nvSpPr>
        <p:spPr>
          <a:xfrm>
            <a:off x="2628060" y="5391988"/>
            <a:ext cx="6935880" cy="1167311"/>
          </a:xfrm>
          <a:prstGeom prst="wedgeRoundRectCallout">
            <a:avLst>
              <a:gd name="adj1" fmla="val 70296"/>
              <a:gd name="adj2" fmla="val -8871"/>
              <a:gd name="adj3" fmla="val 16667"/>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GB" i="1" dirty="0"/>
              <a:t>Up to £3.8 billion is lost per year as a result of businesses failing to cater to over 50s with walking difficulties.</a:t>
            </a:r>
          </a:p>
          <a:p>
            <a:pPr algn="ctr"/>
            <a:r>
              <a:rPr lang="en-GB" sz="1200" dirty="0">
                <a:cs typeface="Segoe UI"/>
              </a:rPr>
              <a:t>International Longevity Centre</a:t>
            </a:r>
          </a:p>
        </p:txBody>
      </p:sp>
      <p:pic>
        <p:nvPicPr>
          <p:cNvPr id="7" name="Picture 6" descr="A yellow building with a pink sign&#10;&#10;Description automatically generated">
            <a:extLst>
              <a:ext uri="{FF2B5EF4-FFF2-40B4-BE49-F238E27FC236}">
                <a16:creationId xmlns:a16="http://schemas.microsoft.com/office/drawing/2014/main" id="{B337B076-CCFB-C84C-6FE3-5962A4F18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98" y="393700"/>
            <a:ext cx="906728" cy="1034462"/>
          </a:xfrm>
          <a:prstGeom prst="rect">
            <a:avLst/>
          </a:prstGeom>
        </p:spPr>
      </p:pic>
      <p:graphicFrame>
        <p:nvGraphicFramePr>
          <p:cNvPr id="8" name="Table 7">
            <a:extLst>
              <a:ext uri="{FF2B5EF4-FFF2-40B4-BE49-F238E27FC236}">
                <a16:creationId xmlns:a16="http://schemas.microsoft.com/office/drawing/2014/main" id="{05B99C14-4BDF-5BAF-2DDF-FF7FACBFA0D8}"/>
              </a:ext>
            </a:extLst>
          </p:cNvPr>
          <p:cNvGraphicFramePr>
            <a:graphicFrameLocks noGrp="1"/>
          </p:cNvGraphicFramePr>
          <p:nvPr>
            <p:extLst>
              <p:ext uri="{D42A27DB-BD31-4B8C-83A1-F6EECF244321}">
                <p14:modId xmlns:p14="http://schemas.microsoft.com/office/powerpoint/2010/main" val="3512094219"/>
              </p:ext>
            </p:extLst>
          </p:nvPr>
        </p:nvGraphicFramePr>
        <p:xfrm>
          <a:off x="552698" y="1624455"/>
          <a:ext cx="11112000" cy="3114040"/>
        </p:xfrm>
        <a:graphic>
          <a:graphicData uri="http://schemas.openxmlformats.org/drawingml/2006/table">
            <a:tbl>
              <a:tblPr firstRow="1" bandRow="1">
                <a:tableStyleId>{93296810-A885-4BE3-A3E7-6D5BEEA58F35}</a:tableStyleId>
              </a:tblPr>
              <a:tblGrid>
                <a:gridCol w="4705102">
                  <a:extLst>
                    <a:ext uri="{9D8B030D-6E8A-4147-A177-3AD203B41FA5}">
                      <a16:colId xmlns:a16="http://schemas.microsoft.com/office/drawing/2014/main" val="671050876"/>
                    </a:ext>
                  </a:extLst>
                </a:gridCol>
                <a:gridCol w="6406898">
                  <a:extLst>
                    <a:ext uri="{9D8B030D-6E8A-4147-A177-3AD203B41FA5}">
                      <a16:colId xmlns:a16="http://schemas.microsoft.com/office/drawing/2014/main" val="1842357838"/>
                    </a:ext>
                  </a:extLst>
                </a:gridCol>
              </a:tblGrid>
              <a:tr h="370840">
                <a:tc>
                  <a:txBody>
                    <a:bodyPr/>
                    <a:lstStyle/>
                    <a:p>
                      <a:r>
                        <a:rPr lang="en-GB"/>
                        <a:t>Content covers…</a:t>
                      </a:r>
                    </a:p>
                  </a:txBody>
                  <a:tcPr/>
                </a:tc>
                <a:tc>
                  <a:txBody>
                    <a:bodyPr/>
                    <a:lstStyle/>
                    <a:p>
                      <a:r>
                        <a:rPr lang="en-GB" b="0"/>
                        <a:t>For example…</a:t>
                      </a:r>
                    </a:p>
                  </a:txBody>
                  <a:tcPr/>
                </a:tc>
                <a:extLst>
                  <a:ext uri="{0D108BD9-81ED-4DB2-BD59-A6C34878D82A}">
                    <a16:rowId xmlns:a16="http://schemas.microsoft.com/office/drawing/2014/main" val="1952479695"/>
                  </a:ext>
                </a:extLst>
              </a:tr>
              <a:tr h="370840">
                <a:tc>
                  <a:txBody>
                    <a:bodyPr/>
                    <a:lstStyle/>
                    <a:p>
                      <a:r>
                        <a:rPr lang="en-GB" b="1"/>
                        <a:t>Accessibility</a:t>
                      </a:r>
                    </a:p>
                    <a:p>
                      <a:endParaRPr lang="en-GB" sz="1200" b="1"/>
                    </a:p>
                  </a:txBody>
                  <a:tcPr/>
                </a:tc>
                <a:tc>
                  <a:txBody>
                    <a:bodyPr/>
                    <a:lstStyle/>
                    <a:p>
                      <a:r>
                        <a:rPr lang="en-GB"/>
                        <a:t>Offer ramped or level access </a:t>
                      </a:r>
                    </a:p>
                  </a:txBody>
                  <a:tcPr/>
                </a:tc>
                <a:extLst>
                  <a:ext uri="{0D108BD9-81ED-4DB2-BD59-A6C34878D82A}">
                    <a16:rowId xmlns:a16="http://schemas.microsoft.com/office/drawing/2014/main" val="1793388509"/>
                  </a:ext>
                </a:extLst>
              </a:tr>
              <a:tr h="370840">
                <a:tc>
                  <a:txBody>
                    <a:bodyPr/>
                    <a:lstStyle/>
                    <a:p>
                      <a:r>
                        <a:rPr lang="en-GB" b="1"/>
                        <a:t>Furniture and facilities</a:t>
                      </a:r>
                    </a:p>
                    <a:p>
                      <a:endParaRPr lang="en-GB" sz="1200" b="1"/>
                    </a:p>
                  </a:txBody>
                  <a:tcPr/>
                </a:tc>
                <a:tc>
                  <a:txBody>
                    <a:bodyPr/>
                    <a:lstStyle/>
                    <a:p>
                      <a:r>
                        <a:rPr lang="en-GB"/>
                        <a:t>Provide seating</a:t>
                      </a:r>
                    </a:p>
                  </a:txBody>
                  <a:tcPr/>
                </a:tc>
                <a:extLst>
                  <a:ext uri="{0D108BD9-81ED-4DB2-BD59-A6C34878D82A}">
                    <a16:rowId xmlns:a16="http://schemas.microsoft.com/office/drawing/2014/main" val="1455174978"/>
                  </a:ext>
                </a:extLst>
              </a:tr>
              <a:tr h="370840">
                <a:tc>
                  <a:txBody>
                    <a:bodyPr/>
                    <a:lstStyle/>
                    <a:p>
                      <a:r>
                        <a:rPr lang="en-GB" b="1"/>
                        <a:t>Sensory factors</a:t>
                      </a:r>
                    </a:p>
                    <a:p>
                      <a:endParaRPr lang="en-GB" sz="1200" b="1"/>
                    </a:p>
                  </a:txBody>
                  <a:tcPr/>
                </a:tc>
                <a:tc>
                  <a:txBody>
                    <a:bodyPr/>
                    <a:lstStyle/>
                    <a:p>
                      <a:r>
                        <a:rPr lang="en-GB"/>
                        <a:t>Ensure areas requiring careful navigation are well-lit</a:t>
                      </a:r>
                    </a:p>
                  </a:txBody>
                  <a:tcPr/>
                </a:tc>
                <a:extLst>
                  <a:ext uri="{0D108BD9-81ED-4DB2-BD59-A6C34878D82A}">
                    <a16:rowId xmlns:a16="http://schemas.microsoft.com/office/drawing/2014/main" val="3649935813"/>
                  </a:ext>
                </a:extLst>
              </a:tr>
              <a:tr h="370840">
                <a:tc>
                  <a:txBody>
                    <a:bodyPr/>
                    <a:lstStyle/>
                    <a:p>
                      <a:r>
                        <a:rPr lang="en-GB" b="1"/>
                        <a:t>Health and safety</a:t>
                      </a:r>
                    </a:p>
                    <a:p>
                      <a:endParaRPr lang="en-GB" sz="1200" b="1"/>
                    </a:p>
                  </a:txBody>
                  <a:tcPr/>
                </a:tc>
                <a:tc>
                  <a:txBody>
                    <a:bodyPr/>
                    <a:lstStyle/>
                    <a:p>
                      <a:r>
                        <a:rPr lang="en-GB"/>
                        <a:t>Identify, fix and remove hazards as soon as they occur</a:t>
                      </a:r>
                    </a:p>
                  </a:txBody>
                  <a:tcPr/>
                </a:tc>
                <a:extLst>
                  <a:ext uri="{0D108BD9-81ED-4DB2-BD59-A6C34878D82A}">
                    <a16:rowId xmlns:a16="http://schemas.microsoft.com/office/drawing/2014/main" val="3114237052"/>
                  </a:ext>
                </a:extLst>
              </a:tr>
              <a:tr h="370840">
                <a:tc>
                  <a:txBody>
                    <a:bodyPr/>
                    <a:lstStyle/>
                    <a:p>
                      <a:r>
                        <a:rPr lang="en-GB" b="1"/>
                        <a:t>Easy interactions</a:t>
                      </a:r>
                    </a:p>
                    <a:p>
                      <a:endParaRPr lang="en-GB" sz="1200" b="1"/>
                    </a:p>
                  </a:txBody>
                  <a:tcPr/>
                </a:tc>
                <a:tc>
                  <a:txBody>
                    <a:bodyPr/>
                    <a:lstStyle/>
                    <a:p>
                      <a:r>
                        <a:rPr lang="en-GB" dirty="0"/>
                        <a:t>Provide information on how to get about the premises</a:t>
                      </a:r>
                    </a:p>
                  </a:txBody>
                  <a:tcPr/>
                </a:tc>
                <a:extLst>
                  <a:ext uri="{0D108BD9-81ED-4DB2-BD59-A6C34878D82A}">
                    <a16:rowId xmlns:a16="http://schemas.microsoft.com/office/drawing/2014/main" val="3697736910"/>
                  </a:ext>
                </a:extLst>
              </a:tr>
            </a:tbl>
          </a:graphicData>
        </a:graphic>
      </p:graphicFrame>
      <p:pic>
        <p:nvPicPr>
          <p:cNvPr id="4" name="Picture 3" descr="A page of a brochure&#10;&#10;Description automatically generated">
            <a:extLst>
              <a:ext uri="{FF2B5EF4-FFF2-40B4-BE49-F238E27FC236}">
                <a16:creationId xmlns:a16="http://schemas.microsoft.com/office/drawing/2014/main" id="{E0749709-0075-3BDB-76C9-F06ECE810E18}"/>
              </a:ext>
            </a:extLst>
          </p:cNvPr>
          <p:cNvPicPr>
            <a:picLocks noChangeAspect="1"/>
          </p:cNvPicPr>
          <p:nvPr/>
        </p:nvPicPr>
        <p:blipFill>
          <a:blip r:embed="rId4"/>
          <a:stretch>
            <a:fillRect/>
          </a:stretch>
        </p:blipFill>
        <p:spPr>
          <a:xfrm rot="698321">
            <a:off x="9211187" y="393700"/>
            <a:ext cx="2721717" cy="1922463"/>
          </a:xfrm>
          <a:prstGeom prst="rect">
            <a:avLst/>
          </a:prstGeom>
        </p:spPr>
      </p:pic>
    </p:spTree>
    <p:extLst>
      <p:ext uri="{BB962C8B-B14F-4D97-AF65-F5344CB8AC3E}">
        <p14:creationId xmlns:p14="http://schemas.microsoft.com/office/powerpoint/2010/main" val="1338431472"/>
      </p:ext>
    </p:extLst>
  </p:cSld>
  <p:clrMapOvr>
    <a:masterClrMapping/>
  </p:clrMapOvr>
</p:sld>
</file>

<file path=ppt/theme/theme1.xml><?xml version="1.0" encoding="utf-8"?>
<a:theme xmlns:a="http://schemas.openxmlformats.org/drawingml/2006/main" name="AB ppt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 ppt theme" id="{15275D42-E5F4-46D8-A515-925C92FB5653}" vid="{7E103BDE-8EE9-4125-8768-315455B6C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AB ppt theme</Template>
  <TotalTime>0</TotalTime>
  <Words>4275</Words>
  <Application>Microsoft Office PowerPoint</Application>
  <PresentationFormat>Widescreen</PresentationFormat>
  <Paragraphs>340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Ambit</vt:lpstr>
      <vt:lpstr>Aptos</vt:lpstr>
      <vt:lpstr>Arial</vt:lpstr>
      <vt:lpstr>Calibri</vt:lpstr>
      <vt:lpstr>gordita</vt:lpstr>
      <vt:lpstr>Segoe UI</vt:lpstr>
      <vt:lpstr>Symbol</vt:lpstr>
      <vt:lpstr>Wingdings</vt:lpstr>
      <vt:lpstr>AB ppt theme</vt:lpstr>
      <vt:lpstr>How to be an  Age-friendly Business A framework for  customer-facing settings  ageing-better.org.uk/age-friendly-businesses </vt:lpstr>
      <vt:lpstr>Why should businesses  be age-friendly?</vt:lpstr>
      <vt:lpstr>The older consumer market </vt:lpstr>
      <vt:lpstr>Local population data</vt:lpstr>
      <vt:lpstr>Introducing the framework</vt:lpstr>
      <vt:lpstr>How to use the framework</vt:lpstr>
      <vt:lpstr>Visual representation</vt:lpstr>
      <vt:lpstr>Your people</vt:lpstr>
      <vt:lpstr>Your premises</vt:lpstr>
      <vt:lpstr>Your communications</vt:lpstr>
      <vt:lpstr>Your offer</vt:lpstr>
      <vt:lpstr>Your place within the community</vt:lpstr>
      <vt:lpstr>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2024-10-15T13:47:47Z</dcterms:created>
  <dcterms:modified xsi:type="dcterms:W3CDTF">2024-10-15T13:47:59Z</dcterms:modified>
</cp:coreProperties>
</file>